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2"/>
  </p:notesMasterIdLst>
  <p:sldIdLst>
    <p:sldId id="257" r:id="rId2"/>
    <p:sldId id="330" r:id="rId3"/>
    <p:sldId id="258" r:id="rId4"/>
    <p:sldId id="259" r:id="rId5"/>
    <p:sldId id="260" r:id="rId6"/>
    <p:sldId id="261" r:id="rId7"/>
    <p:sldId id="262" r:id="rId8"/>
    <p:sldId id="263" r:id="rId9"/>
    <p:sldId id="264" r:id="rId10"/>
    <p:sldId id="331" r:id="rId11"/>
    <p:sldId id="265" r:id="rId12"/>
    <p:sldId id="266" r:id="rId13"/>
    <p:sldId id="267" r:id="rId14"/>
    <p:sldId id="268" r:id="rId15"/>
    <p:sldId id="271" r:id="rId16"/>
    <p:sldId id="269" r:id="rId17"/>
    <p:sldId id="270" r:id="rId18"/>
    <p:sldId id="332" r:id="rId19"/>
    <p:sldId id="333" r:id="rId20"/>
    <p:sldId id="334" r:id="rId21"/>
    <p:sldId id="335" r:id="rId22"/>
    <p:sldId id="275" r:id="rId23"/>
    <p:sldId id="336" r:id="rId24"/>
    <p:sldId id="276" r:id="rId25"/>
    <p:sldId id="278" r:id="rId26"/>
    <p:sldId id="373" r:id="rId27"/>
    <p:sldId id="279" r:id="rId28"/>
    <p:sldId id="337" r:id="rId29"/>
    <p:sldId id="280" r:id="rId30"/>
    <p:sldId id="281" r:id="rId31"/>
    <p:sldId id="282" r:id="rId32"/>
    <p:sldId id="283" r:id="rId33"/>
    <p:sldId id="284" r:id="rId34"/>
    <p:sldId id="285" r:id="rId35"/>
    <p:sldId id="286" r:id="rId36"/>
    <p:sldId id="338" r:id="rId37"/>
    <p:sldId id="339" r:id="rId38"/>
    <p:sldId id="340" r:id="rId39"/>
    <p:sldId id="341" r:id="rId40"/>
    <p:sldId id="342" r:id="rId41"/>
    <p:sldId id="343" r:id="rId42"/>
    <p:sldId id="288" r:id="rId43"/>
    <p:sldId id="345" r:id="rId44"/>
    <p:sldId id="291" r:id="rId45"/>
    <p:sldId id="290" r:id="rId46"/>
    <p:sldId id="292" r:id="rId47"/>
    <p:sldId id="293" r:id="rId48"/>
    <p:sldId id="361" r:id="rId49"/>
    <p:sldId id="359" r:id="rId50"/>
    <p:sldId id="360" r:id="rId51"/>
    <p:sldId id="347" r:id="rId52"/>
    <p:sldId id="348" r:id="rId53"/>
    <p:sldId id="349" r:id="rId54"/>
    <p:sldId id="350" r:id="rId55"/>
    <p:sldId id="351" r:id="rId56"/>
    <p:sldId id="375" r:id="rId57"/>
    <p:sldId id="376" r:id="rId58"/>
    <p:sldId id="377" r:id="rId59"/>
    <p:sldId id="378" r:id="rId60"/>
    <p:sldId id="379" r:id="rId61"/>
    <p:sldId id="380" r:id="rId62"/>
    <p:sldId id="381" r:id="rId63"/>
    <p:sldId id="382" r:id="rId64"/>
    <p:sldId id="383" r:id="rId65"/>
    <p:sldId id="386" r:id="rId66"/>
    <p:sldId id="384" r:id="rId67"/>
    <p:sldId id="387" r:id="rId68"/>
    <p:sldId id="388" r:id="rId69"/>
    <p:sldId id="374" r:id="rId70"/>
    <p:sldId id="352" r:id="rId71"/>
    <p:sldId id="353" r:id="rId72"/>
    <p:sldId id="362" r:id="rId73"/>
    <p:sldId id="363" r:id="rId74"/>
    <p:sldId id="364" r:id="rId75"/>
    <p:sldId id="365" r:id="rId76"/>
    <p:sldId id="366" r:id="rId77"/>
    <p:sldId id="367" r:id="rId78"/>
    <p:sldId id="368" r:id="rId79"/>
    <p:sldId id="369" r:id="rId80"/>
    <p:sldId id="370" r:id="rId8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71" d="100"/>
          <a:sy n="71" d="100"/>
        </p:scale>
        <p:origin x="1272" y="6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notesMaster" Target="notesMasters/notesMaster1.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D0A8A7C-C672-4E98-A022-06382CF2677F}" type="datetimeFigureOut">
              <a:rPr lang="en-IN" smtClean="0"/>
              <a:pPr/>
              <a:t>21-08-2015</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BA47387-7BBC-4496-B894-C75CBE596BEC}" type="slidenum">
              <a:rPr lang="en-IN" smtClean="0"/>
              <a:pPr/>
              <a:t>‹#›</a:t>
            </a:fld>
            <a:endParaRPr lang="en-IN"/>
          </a:p>
        </p:txBody>
      </p:sp>
    </p:spTree>
    <p:extLst>
      <p:ext uri="{BB962C8B-B14F-4D97-AF65-F5344CB8AC3E}">
        <p14:creationId xmlns:p14="http://schemas.microsoft.com/office/powerpoint/2010/main" val="732997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EA602057-A8B8-4505-91C6-C167762E9363}" type="slidenum">
              <a:rPr lang="ar-SA"/>
              <a:pPr eaLnBrk="1" hangingPunct="1"/>
              <a:t>1</a:t>
            </a:fld>
            <a:endParaRPr lang="en-US"/>
          </a:p>
        </p:txBody>
      </p:sp>
      <p:sp>
        <p:nvSpPr>
          <p:cNvPr id="91139" name="Rectangle 2"/>
          <p:cNvSpPr>
            <a:spLocks noGrp="1" noRot="1" noChangeAspect="1" noChangeArrowheads="1" noTextEdit="1"/>
          </p:cNvSpPr>
          <p:nvPr>
            <p:ph type="sldImg"/>
          </p:nvPr>
        </p:nvSpPr>
        <p:spPr>
          <a:ln/>
        </p:spPr>
      </p:sp>
      <p:sp>
        <p:nvSpPr>
          <p:cNvPr id="911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13403187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8512EBCD-3038-40E5-A4B5-87BEE8BE8854}" type="slidenum">
              <a:rPr lang="ar-SA"/>
              <a:pPr eaLnBrk="1" hangingPunct="1"/>
              <a:t>12</a:t>
            </a:fld>
            <a:endParaRPr lang="en-US"/>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29676192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203EBB24-1850-4A7E-B70F-6FE6C6784C90}" type="slidenum">
              <a:rPr lang="ar-SA"/>
              <a:pPr eaLnBrk="1" hangingPunct="1"/>
              <a:t>13</a:t>
            </a:fld>
            <a:endParaRPr lang="en-US"/>
          </a:p>
        </p:txBody>
      </p:sp>
      <p:sp>
        <p:nvSpPr>
          <p:cNvPr id="113667" name="Rectangle 2"/>
          <p:cNvSpPr>
            <a:spLocks noGrp="1" noRot="1" noChangeAspect="1" noChangeArrowheads="1" noTextEdit="1"/>
          </p:cNvSpPr>
          <p:nvPr>
            <p:ph type="sldImg"/>
          </p:nvPr>
        </p:nvSpPr>
        <p:spPr>
          <a:ln/>
        </p:spPr>
      </p:sp>
      <p:sp>
        <p:nvSpPr>
          <p:cNvPr id="1136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4855337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F0E41AD1-C85C-43A1-B096-EB3F1DF1DBB2}" type="slidenum">
              <a:rPr lang="ar-SA"/>
              <a:pPr eaLnBrk="1" hangingPunct="1"/>
              <a:t>14</a:t>
            </a:fld>
            <a:endParaRPr lang="en-US"/>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26520939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D01A40DA-705B-4EF2-832F-3188FE013E82}" type="slidenum">
              <a:rPr lang="ar-SA"/>
              <a:pPr eaLnBrk="1" hangingPunct="1"/>
              <a:t>16</a:t>
            </a:fld>
            <a:endParaRPr lang="en-US"/>
          </a:p>
        </p:txBody>
      </p:sp>
      <p:sp>
        <p:nvSpPr>
          <p:cNvPr id="115715" name="Rectangle 2"/>
          <p:cNvSpPr>
            <a:spLocks noGrp="1" noRot="1" noChangeAspect="1" noChangeArrowheads="1" noTextEdit="1"/>
          </p:cNvSpPr>
          <p:nvPr>
            <p:ph type="sldImg"/>
          </p:nvPr>
        </p:nvSpPr>
        <p:spPr>
          <a:ln/>
        </p:spPr>
      </p:sp>
      <p:sp>
        <p:nvSpPr>
          <p:cNvPr id="1157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11573551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45B0C0F3-8618-4849-87B5-90E71A3085C3}" type="slidenum">
              <a:rPr lang="ar-SA"/>
              <a:pPr eaLnBrk="1" hangingPunct="1"/>
              <a:t>17</a:t>
            </a:fld>
            <a:endParaRPr lang="en-US"/>
          </a:p>
        </p:txBody>
      </p:sp>
      <p:sp>
        <p:nvSpPr>
          <p:cNvPr id="116739" name="Rectangle 2"/>
          <p:cNvSpPr>
            <a:spLocks noGrp="1" noRot="1" noChangeAspect="1" noChangeArrowheads="1" noTextEdit="1"/>
          </p:cNvSpPr>
          <p:nvPr>
            <p:ph type="sldImg"/>
          </p:nvPr>
        </p:nvSpPr>
        <p:spPr>
          <a:ln/>
        </p:spPr>
      </p:sp>
      <p:sp>
        <p:nvSpPr>
          <p:cNvPr id="1167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13089734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BF1FDC7F-A536-4FAD-8BAA-6F87B5328CC8}" type="slidenum">
              <a:rPr lang="ar-SA"/>
              <a:pPr eaLnBrk="1" hangingPunct="1"/>
              <a:t>25</a:t>
            </a:fld>
            <a:endParaRPr lang="en-US"/>
          </a:p>
        </p:txBody>
      </p:sp>
      <p:sp>
        <p:nvSpPr>
          <p:cNvPr id="117763" name="Rectangle 2"/>
          <p:cNvSpPr>
            <a:spLocks noGrp="1" noRot="1" noChangeAspect="1" noChangeArrowheads="1" noTextEdit="1"/>
          </p:cNvSpPr>
          <p:nvPr>
            <p:ph type="sldImg"/>
          </p:nvPr>
        </p:nvSpPr>
        <p:spPr>
          <a:ln/>
        </p:spPr>
      </p:sp>
      <p:sp>
        <p:nvSpPr>
          <p:cNvPr id="1177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6279101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0EC837A5-CF40-4A07-BEB0-4492902E7CD4}" type="slidenum">
              <a:rPr lang="ar-SA"/>
              <a:pPr eaLnBrk="1" hangingPunct="1"/>
              <a:t>27</a:t>
            </a:fld>
            <a:endParaRPr lang="en-US"/>
          </a:p>
        </p:txBody>
      </p:sp>
      <p:sp>
        <p:nvSpPr>
          <p:cNvPr id="118787" name="Rectangle 2"/>
          <p:cNvSpPr>
            <a:spLocks noGrp="1" noRot="1" noChangeAspect="1" noChangeArrowheads="1" noTextEdit="1"/>
          </p:cNvSpPr>
          <p:nvPr>
            <p:ph type="sldImg"/>
          </p:nvPr>
        </p:nvSpPr>
        <p:spPr>
          <a:ln/>
        </p:spPr>
      </p:sp>
      <p:sp>
        <p:nvSpPr>
          <p:cNvPr id="1187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39940687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7732E297-1A3F-4461-BE98-EC0875CBE1A2}" type="slidenum">
              <a:rPr lang="ar-SA"/>
              <a:pPr eaLnBrk="1" hangingPunct="1"/>
              <a:t>29</a:t>
            </a:fld>
            <a:endParaRPr lang="en-US"/>
          </a:p>
        </p:txBody>
      </p:sp>
      <p:sp>
        <p:nvSpPr>
          <p:cNvPr id="119811" name="Rectangle 2"/>
          <p:cNvSpPr>
            <a:spLocks noGrp="1" noRot="1" noChangeAspect="1" noChangeArrowheads="1" noTextEdit="1"/>
          </p:cNvSpPr>
          <p:nvPr>
            <p:ph type="sldImg"/>
          </p:nvPr>
        </p:nvSpPr>
        <p:spPr>
          <a:ln/>
        </p:spPr>
      </p:sp>
      <p:sp>
        <p:nvSpPr>
          <p:cNvPr id="1198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2044916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DF531B71-FC9A-45E6-AAD9-93D1B46B5590}" type="slidenum">
              <a:rPr lang="ar-SA"/>
              <a:pPr eaLnBrk="1" hangingPunct="1"/>
              <a:t>30</a:t>
            </a:fld>
            <a:endParaRPr lang="en-US"/>
          </a:p>
        </p:txBody>
      </p:sp>
      <p:sp>
        <p:nvSpPr>
          <p:cNvPr id="120835" name="Rectangle 2"/>
          <p:cNvSpPr>
            <a:spLocks noGrp="1" noRot="1" noChangeAspect="1" noChangeArrowheads="1" noTextEdit="1"/>
          </p:cNvSpPr>
          <p:nvPr>
            <p:ph type="sldImg"/>
          </p:nvPr>
        </p:nvSpPr>
        <p:spPr>
          <a:ln/>
        </p:spPr>
      </p:sp>
      <p:sp>
        <p:nvSpPr>
          <p:cNvPr id="1208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35168696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C1A7DB02-F8BD-4D8A-A4EB-9303FB2A19CD}" type="slidenum">
              <a:rPr lang="ar-SA"/>
              <a:pPr eaLnBrk="1" hangingPunct="1"/>
              <a:t>31</a:t>
            </a:fld>
            <a:endParaRPr lang="en-US"/>
          </a:p>
        </p:txBody>
      </p:sp>
      <p:sp>
        <p:nvSpPr>
          <p:cNvPr id="121859" name="Rectangle 2"/>
          <p:cNvSpPr>
            <a:spLocks noGrp="1" noRot="1" noChangeAspect="1" noChangeArrowheads="1" noTextEdit="1"/>
          </p:cNvSpPr>
          <p:nvPr>
            <p:ph type="sldImg"/>
          </p:nvPr>
        </p:nvSpPr>
        <p:spPr>
          <a:ln/>
        </p:spPr>
      </p:sp>
      <p:sp>
        <p:nvSpPr>
          <p:cNvPr id="1218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241959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AB8AAE3C-8FE4-4227-A5B4-EEB3BC10373F}" type="slidenum">
              <a:rPr lang="ar-SA"/>
              <a:pPr eaLnBrk="1" hangingPunct="1"/>
              <a:t>3</a:t>
            </a:fld>
            <a:endParaRPr lang="en-US"/>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32100870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4E9BD355-C538-4A77-A2D5-FB2CD7C86B23}" type="slidenum">
              <a:rPr lang="ar-SA"/>
              <a:pPr eaLnBrk="1" hangingPunct="1"/>
              <a:t>34</a:t>
            </a:fld>
            <a:endParaRPr lang="en-US"/>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9822150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B9AF58ED-41E0-4FC7-B602-5195526EE96F}" type="slidenum">
              <a:rPr lang="ar-SA"/>
              <a:pPr eaLnBrk="1" hangingPunct="1"/>
              <a:t>35</a:t>
            </a:fld>
            <a:endParaRPr lang="en-US"/>
          </a:p>
        </p:txBody>
      </p:sp>
      <p:sp>
        <p:nvSpPr>
          <p:cNvPr id="123907" name="Rectangle 2"/>
          <p:cNvSpPr>
            <a:spLocks noGrp="1" noRot="1" noChangeAspect="1" noChangeArrowheads="1" noTextEdit="1"/>
          </p:cNvSpPr>
          <p:nvPr>
            <p:ph type="sldImg"/>
          </p:nvPr>
        </p:nvSpPr>
        <p:spPr>
          <a:ln/>
        </p:spPr>
      </p:sp>
      <p:sp>
        <p:nvSpPr>
          <p:cNvPr id="1239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21144773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199C5E71-5EB0-4002-A5CD-E209EBC3D219}" type="slidenum">
              <a:rPr lang="ar-SA"/>
              <a:pPr eaLnBrk="1" hangingPunct="1"/>
              <a:t>47</a:t>
            </a:fld>
            <a:endParaRPr lang="en-US"/>
          </a:p>
        </p:txBody>
      </p:sp>
      <p:sp>
        <p:nvSpPr>
          <p:cNvPr id="124931" name="Rectangle 2"/>
          <p:cNvSpPr>
            <a:spLocks noGrp="1" noRot="1" noChangeAspect="1" noChangeArrowheads="1" noTextEdit="1"/>
          </p:cNvSpPr>
          <p:nvPr>
            <p:ph type="sldImg"/>
          </p:nvPr>
        </p:nvSpPr>
        <p:spPr>
          <a:ln/>
        </p:spPr>
      </p:sp>
      <p:sp>
        <p:nvSpPr>
          <p:cNvPr id="12493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6016456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51C7B9BD-606A-44C4-BAFE-211041D4D143}" type="slidenum">
              <a:rPr lang="ar-SA"/>
              <a:pPr eaLnBrk="1" hangingPunct="1"/>
              <a:t>49</a:t>
            </a:fld>
            <a:endParaRPr lang="en-US"/>
          </a:p>
        </p:txBody>
      </p:sp>
      <p:sp>
        <p:nvSpPr>
          <p:cNvPr id="130051"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1356752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82C5F0AC-5A60-42BF-983E-55F785EE257E}" type="slidenum">
              <a:rPr lang="ar-SA"/>
              <a:pPr eaLnBrk="1" hangingPunct="1"/>
              <a:t>4</a:t>
            </a:fld>
            <a:endParaRPr lang="en-US"/>
          </a:p>
        </p:txBody>
      </p:sp>
      <p:sp>
        <p:nvSpPr>
          <p:cNvPr id="105475" name="Rectangle 2"/>
          <p:cNvSpPr>
            <a:spLocks noGrp="1" noRot="1" noChangeAspect="1" noChangeArrowheads="1" noTextEdit="1"/>
          </p:cNvSpPr>
          <p:nvPr>
            <p:ph type="sldImg"/>
          </p:nvPr>
        </p:nvSpPr>
        <p:spPr>
          <a:ln/>
        </p:spPr>
      </p:sp>
      <p:sp>
        <p:nvSpPr>
          <p:cNvPr id="10547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8972542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B958FF3F-7D8C-4D6D-BFBD-52D295ED5E89}" type="slidenum">
              <a:rPr lang="ar-SA"/>
              <a:pPr eaLnBrk="1" hangingPunct="1"/>
              <a:t>5</a:t>
            </a:fld>
            <a:endParaRPr lang="en-US"/>
          </a:p>
        </p:txBody>
      </p:sp>
      <p:sp>
        <p:nvSpPr>
          <p:cNvPr id="106499" name="Rectangle 2"/>
          <p:cNvSpPr>
            <a:spLocks noGrp="1" noRot="1" noChangeAspect="1" noChangeArrowheads="1" noTextEdit="1"/>
          </p:cNvSpPr>
          <p:nvPr>
            <p:ph type="sldImg"/>
          </p:nvPr>
        </p:nvSpPr>
        <p:spPr>
          <a:ln/>
        </p:spPr>
      </p:sp>
      <p:sp>
        <p:nvSpPr>
          <p:cNvPr id="1065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4401675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57BBBBFA-4942-41AB-9956-22DDDD068A43}" type="slidenum">
              <a:rPr lang="ar-SA"/>
              <a:pPr eaLnBrk="1" hangingPunct="1"/>
              <a:t>6</a:t>
            </a:fld>
            <a:endParaRPr lang="en-US"/>
          </a:p>
        </p:txBody>
      </p:sp>
      <p:sp>
        <p:nvSpPr>
          <p:cNvPr id="107523" name="Rectangle 2"/>
          <p:cNvSpPr>
            <a:spLocks noGrp="1" noRot="1" noChangeAspect="1" noChangeArrowheads="1" noTextEdit="1"/>
          </p:cNvSpPr>
          <p:nvPr>
            <p:ph type="sldImg"/>
          </p:nvPr>
        </p:nvSpPr>
        <p:spPr>
          <a:ln/>
        </p:spPr>
      </p:sp>
      <p:sp>
        <p:nvSpPr>
          <p:cNvPr id="1075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2985244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4745D955-DD6E-4EF4-9C8A-4AF5D8C00C7E}" type="slidenum">
              <a:rPr lang="ar-SA"/>
              <a:pPr eaLnBrk="1" hangingPunct="1"/>
              <a:t>7</a:t>
            </a:fld>
            <a:endParaRPr lang="en-US"/>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14367165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0A7C9511-3E39-410B-B7AE-3118F9BC113C}" type="slidenum">
              <a:rPr lang="ar-SA"/>
              <a:pPr eaLnBrk="1" hangingPunct="1"/>
              <a:t>8</a:t>
            </a:fld>
            <a:endParaRPr lang="en-US"/>
          </a:p>
        </p:txBody>
      </p:sp>
      <p:sp>
        <p:nvSpPr>
          <p:cNvPr id="109571" name="Rectangle 2"/>
          <p:cNvSpPr>
            <a:spLocks noGrp="1" noRot="1" noChangeAspect="1" noChangeArrowheads="1" noTextEdit="1"/>
          </p:cNvSpPr>
          <p:nvPr>
            <p:ph type="sldImg"/>
          </p:nvPr>
        </p:nvSpPr>
        <p:spPr>
          <a:ln/>
        </p:spPr>
      </p:sp>
      <p:sp>
        <p:nvSpPr>
          <p:cNvPr id="1095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11654573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DC7D1EFF-BAB8-4AA6-977E-585F58C6FF9E}" type="slidenum">
              <a:rPr lang="ar-SA"/>
              <a:pPr eaLnBrk="1" hangingPunct="1"/>
              <a:t>9</a:t>
            </a:fld>
            <a:endParaRPr lang="en-US"/>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21496822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ACD37CAB-B279-4344-98BB-7191278EE6FF}" type="slidenum">
              <a:rPr lang="ar-SA"/>
              <a:pPr eaLnBrk="1" hangingPunct="1"/>
              <a:t>11</a:t>
            </a:fld>
            <a:endParaRPr lang="en-US"/>
          </a:p>
        </p:txBody>
      </p:sp>
      <p:sp>
        <p:nvSpPr>
          <p:cNvPr id="111619" name="Rectangle 2"/>
          <p:cNvSpPr>
            <a:spLocks noGrp="1" noRot="1" noChangeAspect="1" noChangeArrowheads="1" noTextEdit="1"/>
          </p:cNvSpPr>
          <p:nvPr>
            <p:ph type="sldImg"/>
          </p:nvPr>
        </p:nvSpPr>
        <p:spPr>
          <a:ln/>
        </p:spPr>
      </p:sp>
      <p:sp>
        <p:nvSpPr>
          <p:cNvPr id="1116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p>
        </p:txBody>
      </p:sp>
    </p:spTree>
    <p:extLst>
      <p:ext uri="{BB962C8B-B14F-4D97-AF65-F5344CB8AC3E}">
        <p14:creationId xmlns:p14="http://schemas.microsoft.com/office/powerpoint/2010/main" val="9119190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5AABDE8C-98C3-4BC7-A6AB-1EBF928A3E82}" type="datetimeFigureOut">
              <a:rPr lang="en-IN" smtClean="0"/>
              <a:pPr/>
              <a:t>21-08-2015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F2551-ACB9-4E10-9663-D00301E89D82}" type="slidenum">
              <a:rPr lang="en-IN" smtClean="0"/>
              <a:pPr/>
              <a:t>‹#›</a:t>
            </a:fld>
            <a:endParaRPr lang="en-IN"/>
          </a:p>
        </p:txBody>
      </p:sp>
    </p:spTree>
    <p:extLst>
      <p:ext uri="{BB962C8B-B14F-4D97-AF65-F5344CB8AC3E}">
        <p14:creationId xmlns:p14="http://schemas.microsoft.com/office/powerpoint/2010/main" val="486904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AABDE8C-98C3-4BC7-A6AB-1EBF928A3E82}" type="datetimeFigureOut">
              <a:rPr lang="en-IN" smtClean="0"/>
              <a:pPr/>
              <a:t>21-08-2015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F2551-ACB9-4E10-9663-D00301E89D82}" type="slidenum">
              <a:rPr lang="en-IN" smtClean="0"/>
              <a:pPr/>
              <a:t>‹#›</a:t>
            </a:fld>
            <a:endParaRPr lang="en-IN"/>
          </a:p>
        </p:txBody>
      </p:sp>
    </p:spTree>
    <p:extLst>
      <p:ext uri="{BB962C8B-B14F-4D97-AF65-F5344CB8AC3E}">
        <p14:creationId xmlns:p14="http://schemas.microsoft.com/office/powerpoint/2010/main" val="245375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AABDE8C-98C3-4BC7-A6AB-1EBF928A3E82}" type="datetimeFigureOut">
              <a:rPr lang="en-IN" smtClean="0"/>
              <a:pPr/>
              <a:t>21-08-2015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F2551-ACB9-4E10-9663-D00301E89D82}" type="slidenum">
              <a:rPr lang="en-IN" smtClean="0"/>
              <a:pPr/>
              <a:t>‹#›</a:t>
            </a:fld>
            <a:endParaRPr lang="en-IN"/>
          </a:p>
        </p:txBody>
      </p:sp>
    </p:spTree>
    <p:extLst>
      <p:ext uri="{BB962C8B-B14F-4D97-AF65-F5344CB8AC3E}">
        <p14:creationId xmlns:p14="http://schemas.microsoft.com/office/powerpoint/2010/main" val="2603866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5AABDE8C-98C3-4BC7-A6AB-1EBF928A3E82}" type="datetimeFigureOut">
              <a:rPr lang="en-IN" smtClean="0"/>
              <a:pPr/>
              <a:t>21-08-2015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F2551-ACB9-4E10-9663-D00301E89D82}" type="slidenum">
              <a:rPr lang="en-IN" smtClean="0"/>
              <a:pPr/>
              <a:t>‹#›</a:t>
            </a:fld>
            <a:endParaRPr lang="en-IN"/>
          </a:p>
        </p:txBody>
      </p:sp>
    </p:spTree>
    <p:extLst>
      <p:ext uri="{BB962C8B-B14F-4D97-AF65-F5344CB8AC3E}">
        <p14:creationId xmlns:p14="http://schemas.microsoft.com/office/powerpoint/2010/main" val="1001776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AABDE8C-98C3-4BC7-A6AB-1EBF928A3E82}" type="datetimeFigureOut">
              <a:rPr lang="en-IN" smtClean="0"/>
              <a:pPr/>
              <a:t>21-08-2015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F1F2551-ACB9-4E10-9663-D00301E89D82}" type="slidenum">
              <a:rPr lang="en-IN" smtClean="0"/>
              <a:pPr/>
              <a:t>‹#›</a:t>
            </a:fld>
            <a:endParaRPr lang="en-IN"/>
          </a:p>
        </p:txBody>
      </p:sp>
    </p:spTree>
    <p:extLst>
      <p:ext uri="{BB962C8B-B14F-4D97-AF65-F5344CB8AC3E}">
        <p14:creationId xmlns:p14="http://schemas.microsoft.com/office/powerpoint/2010/main" val="3739412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5AABDE8C-98C3-4BC7-A6AB-1EBF928A3E82}" type="datetimeFigureOut">
              <a:rPr lang="en-IN" smtClean="0"/>
              <a:pPr/>
              <a:t>21-08-2015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F1F2551-ACB9-4E10-9663-D00301E89D82}" type="slidenum">
              <a:rPr lang="en-IN" smtClean="0"/>
              <a:pPr/>
              <a:t>‹#›</a:t>
            </a:fld>
            <a:endParaRPr lang="en-IN"/>
          </a:p>
        </p:txBody>
      </p:sp>
    </p:spTree>
    <p:extLst>
      <p:ext uri="{BB962C8B-B14F-4D97-AF65-F5344CB8AC3E}">
        <p14:creationId xmlns:p14="http://schemas.microsoft.com/office/powerpoint/2010/main" val="14331725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5AABDE8C-98C3-4BC7-A6AB-1EBF928A3E82}" type="datetimeFigureOut">
              <a:rPr lang="en-IN" smtClean="0"/>
              <a:pPr/>
              <a:t>21-08-2015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F1F2551-ACB9-4E10-9663-D00301E89D82}" type="slidenum">
              <a:rPr lang="en-IN" smtClean="0"/>
              <a:pPr/>
              <a:t>‹#›</a:t>
            </a:fld>
            <a:endParaRPr lang="en-IN"/>
          </a:p>
        </p:txBody>
      </p:sp>
    </p:spTree>
    <p:extLst>
      <p:ext uri="{BB962C8B-B14F-4D97-AF65-F5344CB8AC3E}">
        <p14:creationId xmlns:p14="http://schemas.microsoft.com/office/powerpoint/2010/main" val="2934567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5AABDE8C-98C3-4BC7-A6AB-1EBF928A3E82}" type="datetimeFigureOut">
              <a:rPr lang="en-IN" smtClean="0"/>
              <a:pPr/>
              <a:t>21-08-2015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F1F2551-ACB9-4E10-9663-D00301E89D82}" type="slidenum">
              <a:rPr lang="en-IN" smtClean="0"/>
              <a:pPr/>
              <a:t>‹#›</a:t>
            </a:fld>
            <a:endParaRPr lang="en-IN"/>
          </a:p>
        </p:txBody>
      </p:sp>
    </p:spTree>
    <p:extLst>
      <p:ext uri="{BB962C8B-B14F-4D97-AF65-F5344CB8AC3E}">
        <p14:creationId xmlns:p14="http://schemas.microsoft.com/office/powerpoint/2010/main" val="3487568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ABDE8C-98C3-4BC7-A6AB-1EBF928A3E82}" type="datetimeFigureOut">
              <a:rPr lang="en-IN" smtClean="0"/>
              <a:pPr/>
              <a:t>21-08-2015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F1F2551-ACB9-4E10-9663-D00301E89D82}" type="slidenum">
              <a:rPr lang="en-IN" smtClean="0"/>
              <a:pPr/>
              <a:t>‹#›</a:t>
            </a:fld>
            <a:endParaRPr lang="en-IN"/>
          </a:p>
        </p:txBody>
      </p:sp>
    </p:spTree>
    <p:extLst>
      <p:ext uri="{BB962C8B-B14F-4D97-AF65-F5344CB8AC3E}">
        <p14:creationId xmlns:p14="http://schemas.microsoft.com/office/powerpoint/2010/main" val="3297353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AABDE8C-98C3-4BC7-A6AB-1EBF928A3E82}" type="datetimeFigureOut">
              <a:rPr lang="en-IN" smtClean="0"/>
              <a:pPr/>
              <a:t>21-08-2015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F1F2551-ACB9-4E10-9663-D00301E89D82}" type="slidenum">
              <a:rPr lang="en-IN" smtClean="0"/>
              <a:pPr/>
              <a:t>‹#›</a:t>
            </a:fld>
            <a:endParaRPr lang="en-IN"/>
          </a:p>
        </p:txBody>
      </p:sp>
    </p:spTree>
    <p:extLst>
      <p:ext uri="{BB962C8B-B14F-4D97-AF65-F5344CB8AC3E}">
        <p14:creationId xmlns:p14="http://schemas.microsoft.com/office/powerpoint/2010/main" val="203542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AABDE8C-98C3-4BC7-A6AB-1EBF928A3E82}" type="datetimeFigureOut">
              <a:rPr lang="en-IN" smtClean="0"/>
              <a:pPr/>
              <a:t>21-08-2015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F1F2551-ACB9-4E10-9663-D00301E89D82}" type="slidenum">
              <a:rPr lang="en-IN" smtClean="0"/>
              <a:pPr/>
              <a:t>‹#›</a:t>
            </a:fld>
            <a:endParaRPr lang="en-IN"/>
          </a:p>
        </p:txBody>
      </p:sp>
    </p:spTree>
    <p:extLst>
      <p:ext uri="{BB962C8B-B14F-4D97-AF65-F5344CB8AC3E}">
        <p14:creationId xmlns:p14="http://schemas.microsoft.com/office/powerpoint/2010/main" val="32346851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ABDE8C-98C3-4BC7-A6AB-1EBF928A3E82}" type="datetimeFigureOut">
              <a:rPr lang="en-IN" smtClean="0"/>
              <a:pPr/>
              <a:t>21-08-2015</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1F2551-ACB9-4E10-9663-D00301E89D82}" type="slidenum">
              <a:rPr lang="en-IN" smtClean="0"/>
              <a:pPr/>
              <a:t>‹#›</a:t>
            </a:fld>
            <a:endParaRPr lang="en-IN"/>
          </a:p>
        </p:txBody>
      </p:sp>
    </p:spTree>
    <p:extLst>
      <p:ext uri="{BB962C8B-B14F-4D97-AF65-F5344CB8AC3E}">
        <p14:creationId xmlns:p14="http://schemas.microsoft.com/office/powerpoint/2010/main" val="38633474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emf"/></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p:txBody>
          <a:bodyPr/>
          <a:lstStyle/>
          <a:p>
            <a:pPr eaLnBrk="1" hangingPunct="1"/>
            <a:r>
              <a:rPr lang="en-US" altLang="zh-CN" sz="4400" dirty="0" smtClean="0">
                <a:ea typeface="SimSun" pitchFamily="2" charset="-122"/>
              </a:rPr>
              <a:t>Machine Instructions and Programs</a:t>
            </a:r>
          </a:p>
        </p:txBody>
      </p:sp>
    </p:spTree>
    <p:extLst>
      <p:ext uri="{BB962C8B-B14F-4D97-AF65-F5344CB8AC3E}">
        <p14:creationId xmlns:p14="http://schemas.microsoft.com/office/powerpoint/2010/main" val="16272426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30"/>
          <p:cNvSpPr>
            <a:spLocks noChangeArrowheads="1"/>
          </p:cNvSpPr>
          <p:nvPr/>
        </p:nvSpPr>
        <p:spPr bwMode="auto">
          <a:xfrm>
            <a:off x="4572000" y="4774344"/>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29" name="Rectangle 31"/>
          <p:cNvSpPr>
            <a:spLocks noChangeArrowheads="1"/>
          </p:cNvSpPr>
          <p:nvPr/>
        </p:nvSpPr>
        <p:spPr bwMode="auto">
          <a:xfrm>
            <a:off x="4682514" y="4663318"/>
            <a:ext cx="151314"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i="1">
                <a:solidFill>
                  <a:srgbClr val="000000"/>
                </a:solidFill>
                <a:latin typeface="Nimbus Roman No9 L"/>
                <a:ea typeface="SimSun" pitchFamily="2" charset="-122"/>
              </a:rPr>
              <a:t>k</a:t>
            </a:r>
            <a:endParaRPr lang="en-CA" altLang="zh-CN" sz="2000">
              <a:latin typeface="Times New Roman" pitchFamily="18" charset="0"/>
              <a:ea typeface="SimSun" pitchFamily="2" charset="-122"/>
            </a:endParaRPr>
          </a:p>
        </p:txBody>
      </p:sp>
      <p:sp>
        <p:nvSpPr>
          <p:cNvPr id="30" name="Rectangle 32"/>
          <p:cNvSpPr>
            <a:spLocks noChangeArrowheads="1"/>
          </p:cNvSpPr>
          <p:nvPr/>
        </p:nvSpPr>
        <p:spPr bwMode="auto">
          <a:xfrm>
            <a:off x="4927896" y="4774344"/>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4</a:t>
            </a:r>
            <a:endParaRPr lang="en-CA" altLang="zh-CN" sz="2000">
              <a:latin typeface="Times New Roman" pitchFamily="18" charset="0"/>
              <a:ea typeface="SimSun" pitchFamily="2" charset="-122"/>
            </a:endParaRPr>
          </a:p>
        </p:txBody>
      </p:sp>
      <p:sp>
        <p:nvSpPr>
          <p:cNvPr id="31" name="Rectangle 33"/>
          <p:cNvSpPr>
            <a:spLocks noChangeArrowheads="1"/>
          </p:cNvSpPr>
          <p:nvPr/>
        </p:nvSpPr>
        <p:spPr bwMode="auto">
          <a:xfrm>
            <a:off x="4772425" y="4774344"/>
            <a:ext cx="100247"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a:t>
            </a:r>
            <a:endParaRPr lang="en-CA" altLang="zh-CN" sz="2000">
              <a:latin typeface="Times New Roman" pitchFamily="18" charset="0"/>
              <a:ea typeface="SimSun" pitchFamily="2" charset="-122"/>
            </a:endParaRPr>
          </a:p>
        </p:txBody>
      </p:sp>
      <p:sp>
        <p:nvSpPr>
          <p:cNvPr id="32" name="Rectangle 34"/>
          <p:cNvSpPr>
            <a:spLocks noChangeArrowheads="1"/>
          </p:cNvSpPr>
          <p:nvPr/>
        </p:nvSpPr>
        <p:spPr bwMode="auto">
          <a:xfrm>
            <a:off x="323528" y="4774344"/>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33" name="Rectangle 35"/>
          <p:cNvSpPr>
            <a:spLocks noChangeArrowheads="1"/>
          </p:cNvSpPr>
          <p:nvPr/>
        </p:nvSpPr>
        <p:spPr bwMode="auto">
          <a:xfrm>
            <a:off x="434044" y="4663318"/>
            <a:ext cx="151314"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i="1">
                <a:solidFill>
                  <a:srgbClr val="000000"/>
                </a:solidFill>
                <a:latin typeface="Nimbus Roman No9 L"/>
                <a:ea typeface="SimSun" pitchFamily="2" charset="-122"/>
              </a:rPr>
              <a:t>k</a:t>
            </a:r>
            <a:endParaRPr lang="en-CA" altLang="zh-CN" sz="2000">
              <a:latin typeface="Times New Roman" pitchFamily="18" charset="0"/>
              <a:ea typeface="SimSun" pitchFamily="2" charset="-122"/>
            </a:endParaRPr>
          </a:p>
        </p:txBody>
      </p:sp>
      <p:sp>
        <p:nvSpPr>
          <p:cNvPr id="34" name="Rectangle 36"/>
          <p:cNvSpPr>
            <a:spLocks noChangeArrowheads="1"/>
          </p:cNvSpPr>
          <p:nvPr/>
        </p:nvSpPr>
        <p:spPr bwMode="auto">
          <a:xfrm>
            <a:off x="656947" y="4774344"/>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4</a:t>
            </a:r>
            <a:endParaRPr lang="en-CA" altLang="zh-CN" sz="2000">
              <a:latin typeface="Times New Roman" pitchFamily="18" charset="0"/>
              <a:ea typeface="SimSun" pitchFamily="2" charset="-122"/>
            </a:endParaRPr>
          </a:p>
        </p:txBody>
      </p:sp>
      <p:sp>
        <p:nvSpPr>
          <p:cNvPr id="35" name="Rectangle 37"/>
          <p:cNvSpPr>
            <a:spLocks noChangeArrowheads="1"/>
          </p:cNvSpPr>
          <p:nvPr/>
        </p:nvSpPr>
        <p:spPr bwMode="auto">
          <a:xfrm>
            <a:off x="523955" y="4774344"/>
            <a:ext cx="100247"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a:t>
            </a:r>
            <a:endParaRPr lang="en-CA" altLang="zh-CN" sz="2000">
              <a:latin typeface="Times New Roman" pitchFamily="18" charset="0"/>
              <a:ea typeface="SimSun" pitchFamily="2" charset="-122"/>
            </a:endParaRPr>
          </a:p>
        </p:txBody>
      </p:sp>
      <p:sp>
        <p:nvSpPr>
          <p:cNvPr id="44" name="Rectangle 46"/>
          <p:cNvSpPr>
            <a:spLocks noChangeArrowheads="1"/>
          </p:cNvSpPr>
          <p:nvPr/>
        </p:nvSpPr>
        <p:spPr bwMode="auto">
          <a:xfrm>
            <a:off x="4882941" y="867623"/>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0</a:t>
            </a:r>
            <a:endParaRPr lang="en-CA" altLang="zh-CN" sz="2000">
              <a:latin typeface="Times New Roman" pitchFamily="18" charset="0"/>
              <a:ea typeface="SimSun" pitchFamily="2" charset="-122"/>
            </a:endParaRPr>
          </a:p>
        </p:txBody>
      </p:sp>
      <p:sp>
        <p:nvSpPr>
          <p:cNvPr id="45" name="Rectangle 47"/>
          <p:cNvSpPr>
            <a:spLocks noChangeArrowheads="1"/>
          </p:cNvSpPr>
          <p:nvPr/>
        </p:nvSpPr>
        <p:spPr bwMode="auto">
          <a:xfrm>
            <a:off x="478999" y="867623"/>
            <a:ext cx="251561"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zh-CN" altLang="en-CA" sz="2000" dirty="0">
                <a:solidFill>
                  <a:srgbClr val="000000"/>
                </a:solidFill>
                <a:latin typeface="Nimbus Roman No9 L"/>
                <a:ea typeface="SimSun" pitchFamily="2" charset="-122"/>
              </a:rPr>
              <a:t> </a:t>
            </a:r>
            <a:r>
              <a:rPr lang="en-CA" altLang="zh-CN" sz="2000" dirty="0">
                <a:solidFill>
                  <a:srgbClr val="000000"/>
                </a:solidFill>
                <a:latin typeface="Nimbus Roman No9 L"/>
                <a:ea typeface="SimSun" pitchFamily="2" charset="-122"/>
              </a:rPr>
              <a:t>0</a:t>
            </a:r>
            <a:endParaRPr lang="en-CA" altLang="zh-CN" sz="2000" dirty="0">
              <a:latin typeface="Times New Roman" pitchFamily="18" charset="0"/>
              <a:ea typeface="SimSun" pitchFamily="2" charset="-122"/>
            </a:endParaRPr>
          </a:p>
        </p:txBody>
      </p:sp>
      <p:sp>
        <p:nvSpPr>
          <p:cNvPr id="46" name="Rectangle 48"/>
          <p:cNvSpPr>
            <a:spLocks noChangeArrowheads="1"/>
          </p:cNvSpPr>
          <p:nvPr/>
        </p:nvSpPr>
        <p:spPr bwMode="auto">
          <a:xfrm>
            <a:off x="523955" y="1582351"/>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4</a:t>
            </a:r>
            <a:endParaRPr lang="en-CA" altLang="zh-CN" sz="2000">
              <a:latin typeface="Times New Roman" pitchFamily="18" charset="0"/>
              <a:ea typeface="SimSun" pitchFamily="2" charset="-122"/>
            </a:endParaRPr>
          </a:p>
        </p:txBody>
      </p:sp>
      <p:sp>
        <p:nvSpPr>
          <p:cNvPr id="81" name="Rectangle 87"/>
          <p:cNvSpPr>
            <a:spLocks noChangeArrowheads="1"/>
          </p:cNvSpPr>
          <p:nvPr/>
        </p:nvSpPr>
        <p:spPr bwMode="auto">
          <a:xfrm>
            <a:off x="4882941" y="1582351"/>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4</a:t>
            </a:r>
            <a:endParaRPr lang="en-CA" altLang="zh-CN" sz="2000">
              <a:latin typeface="Times New Roman" pitchFamily="18" charset="0"/>
              <a:ea typeface="SimSun" pitchFamily="2" charset="-122"/>
            </a:endParaRPr>
          </a:p>
        </p:txBody>
      </p:sp>
      <p:grpSp>
        <p:nvGrpSpPr>
          <p:cNvPr id="86" name="Group 85"/>
          <p:cNvGrpSpPr/>
          <p:nvPr/>
        </p:nvGrpSpPr>
        <p:grpSpPr>
          <a:xfrm>
            <a:off x="5220073" y="701084"/>
            <a:ext cx="3600400" cy="4540494"/>
            <a:chOff x="5969553" y="1247531"/>
            <a:chExt cx="2850919" cy="4540494"/>
          </a:xfrm>
        </p:grpSpPr>
        <p:sp>
          <p:nvSpPr>
            <p:cNvPr id="47" name="Rectangle 49"/>
            <p:cNvSpPr>
              <a:spLocks noChangeArrowheads="1"/>
            </p:cNvSpPr>
            <p:nvPr/>
          </p:nvSpPr>
          <p:spPr bwMode="auto">
            <a:xfrm>
              <a:off x="5969553" y="1247531"/>
              <a:ext cx="2850919" cy="4540494"/>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sz="2000"/>
            </a:p>
          </p:txBody>
        </p:sp>
        <p:sp>
          <p:nvSpPr>
            <p:cNvPr id="48" name="Line 50"/>
            <p:cNvSpPr>
              <a:spLocks noChangeShapeType="1"/>
            </p:cNvSpPr>
            <p:nvPr/>
          </p:nvSpPr>
          <p:spPr bwMode="auto">
            <a:xfrm flipH="1">
              <a:off x="5969553" y="1934503"/>
              <a:ext cx="2850919" cy="231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49" name="Line 51"/>
            <p:cNvSpPr>
              <a:spLocks noChangeShapeType="1"/>
            </p:cNvSpPr>
            <p:nvPr/>
          </p:nvSpPr>
          <p:spPr bwMode="auto">
            <a:xfrm flipH="1">
              <a:off x="5969553" y="2651545"/>
              <a:ext cx="2850919" cy="231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50" name="Line 52"/>
            <p:cNvSpPr>
              <a:spLocks noChangeShapeType="1"/>
            </p:cNvSpPr>
            <p:nvPr/>
          </p:nvSpPr>
          <p:spPr bwMode="auto">
            <a:xfrm flipV="1">
              <a:off x="6681346" y="1247531"/>
              <a:ext cx="1874" cy="140401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51" name="Line 53"/>
            <p:cNvSpPr>
              <a:spLocks noChangeShapeType="1"/>
            </p:cNvSpPr>
            <p:nvPr/>
          </p:nvSpPr>
          <p:spPr bwMode="auto">
            <a:xfrm flipV="1">
              <a:off x="7395013" y="1247531"/>
              <a:ext cx="1873" cy="140401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52" name="Line 54"/>
            <p:cNvSpPr>
              <a:spLocks noChangeShapeType="1"/>
            </p:cNvSpPr>
            <p:nvPr/>
          </p:nvSpPr>
          <p:spPr bwMode="auto">
            <a:xfrm flipV="1">
              <a:off x="8108679" y="1247531"/>
              <a:ext cx="1874" cy="140401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53" name="Line 55"/>
            <p:cNvSpPr>
              <a:spLocks noChangeShapeType="1"/>
            </p:cNvSpPr>
            <p:nvPr/>
          </p:nvSpPr>
          <p:spPr bwMode="auto">
            <a:xfrm flipH="1">
              <a:off x="5969553" y="5101053"/>
              <a:ext cx="2850919" cy="231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54" name="Line 56"/>
            <p:cNvSpPr>
              <a:spLocks noChangeShapeType="1"/>
            </p:cNvSpPr>
            <p:nvPr/>
          </p:nvSpPr>
          <p:spPr bwMode="auto">
            <a:xfrm flipV="1">
              <a:off x="6681346" y="5101053"/>
              <a:ext cx="1874" cy="6869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55" name="Line 57"/>
            <p:cNvSpPr>
              <a:spLocks noChangeShapeType="1"/>
            </p:cNvSpPr>
            <p:nvPr/>
          </p:nvSpPr>
          <p:spPr bwMode="auto">
            <a:xfrm flipV="1">
              <a:off x="7395013" y="5101053"/>
              <a:ext cx="1873" cy="6869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56" name="Line 58"/>
            <p:cNvSpPr>
              <a:spLocks noChangeShapeType="1"/>
            </p:cNvSpPr>
            <p:nvPr/>
          </p:nvSpPr>
          <p:spPr bwMode="auto">
            <a:xfrm flipV="1">
              <a:off x="8108679" y="5101053"/>
              <a:ext cx="1874" cy="6869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57" name="Rectangle 59"/>
            <p:cNvSpPr>
              <a:spLocks noChangeArrowheads="1"/>
            </p:cNvSpPr>
            <p:nvPr/>
          </p:nvSpPr>
          <p:spPr bwMode="auto">
            <a:xfrm>
              <a:off x="6125024" y="5320791"/>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58" name="Rectangle 60"/>
            <p:cNvSpPr>
              <a:spLocks noChangeArrowheads="1"/>
            </p:cNvSpPr>
            <p:nvPr/>
          </p:nvSpPr>
          <p:spPr bwMode="auto">
            <a:xfrm>
              <a:off x="6214935" y="5209765"/>
              <a:ext cx="101545" cy="30777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i="1" dirty="0" smtClean="0">
                  <a:solidFill>
                    <a:srgbClr val="000000"/>
                  </a:solidFill>
                  <a:latin typeface="Nimbus Roman No9 L"/>
                  <a:ea typeface="SimSun" pitchFamily="2" charset="-122"/>
                </a:rPr>
                <a:t>k</a:t>
              </a:r>
              <a:endParaRPr lang="en-CA" altLang="zh-CN" sz="2000" dirty="0">
                <a:latin typeface="Times New Roman" pitchFamily="18" charset="0"/>
                <a:ea typeface="SimSun" pitchFamily="2" charset="-122"/>
              </a:endParaRPr>
            </a:p>
          </p:txBody>
        </p:sp>
        <p:sp>
          <p:nvSpPr>
            <p:cNvPr id="59" name="Rectangle 61"/>
            <p:cNvSpPr>
              <a:spLocks noChangeArrowheads="1"/>
            </p:cNvSpPr>
            <p:nvPr/>
          </p:nvSpPr>
          <p:spPr bwMode="auto">
            <a:xfrm>
              <a:off x="6458443" y="5320791"/>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1</a:t>
              </a:r>
              <a:endParaRPr lang="en-CA" altLang="zh-CN" sz="2000">
                <a:latin typeface="Times New Roman" pitchFamily="18" charset="0"/>
                <a:ea typeface="SimSun" pitchFamily="2" charset="-122"/>
              </a:endParaRPr>
            </a:p>
          </p:txBody>
        </p:sp>
        <p:sp>
          <p:nvSpPr>
            <p:cNvPr id="60" name="Rectangle 62"/>
            <p:cNvSpPr>
              <a:spLocks noChangeArrowheads="1"/>
            </p:cNvSpPr>
            <p:nvPr/>
          </p:nvSpPr>
          <p:spPr bwMode="auto">
            <a:xfrm>
              <a:off x="6302972" y="5320791"/>
              <a:ext cx="100247"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a:t>
              </a:r>
              <a:endParaRPr lang="en-CA" altLang="zh-CN" sz="2000">
                <a:latin typeface="Times New Roman" pitchFamily="18" charset="0"/>
                <a:ea typeface="SimSun" pitchFamily="2" charset="-122"/>
              </a:endParaRPr>
            </a:p>
          </p:txBody>
        </p:sp>
        <p:sp>
          <p:nvSpPr>
            <p:cNvPr id="61" name="Rectangle 63"/>
            <p:cNvSpPr>
              <a:spLocks noChangeArrowheads="1"/>
            </p:cNvSpPr>
            <p:nvPr/>
          </p:nvSpPr>
          <p:spPr bwMode="auto">
            <a:xfrm>
              <a:off x="6816212" y="5320791"/>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62" name="Rectangle 64"/>
            <p:cNvSpPr>
              <a:spLocks noChangeArrowheads="1"/>
            </p:cNvSpPr>
            <p:nvPr/>
          </p:nvSpPr>
          <p:spPr bwMode="auto">
            <a:xfrm>
              <a:off x="6926728" y="5209765"/>
              <a:ext cx="151314"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i="1">
                  <a:solidFill>
                    <a:srgbClr val="000000"/>
                  </a:solidFill>
                  <a:latin typeface="Nimbus Roman No9 L"/>
                  <a:ea typeface="SimSun" pitchFamily="2" charset="-122"/>
                </a:rPr>
                <a:t>k</a:t>
              </a:r>
              <a:endParaRPr lang="en-CA" altLang="zh-CN" sz="2000">
                <a:latin typeface="Times New Roman" pitchFamily="18" charset="0"/>
                <a:ea typeface="SimSun" pitchFamily="2" charset="-122"/>
              </a:endParaRPr>
            </a:p>
          </p:txBody>
        </p:sp>
        <p:sp>
          <p:nvSpPr>
            <p:cNvPr id="63" name="Rectangle 65"/>
            <p:cNvSpPr>
              <a:spLocks noChangeArrowheads="1"/>
            </p:cNvSpPr>
            <p:nvPr/>
          </p:nvSpPr>
          <p:spPr bwMode="auto">
            <a:xfrm>
              <a:off x="7172109" y="5320791"/>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64" name="Rectangle 66"/>
            <p:cNvSpPr>
              <a:spLocks noChangeArrowheads="1"/>
            </p:cNvSpPr>
            <p:nvPr/>
          </p:nvSpPr>
          <p:spPr bwMode="auto">
            <a:xfrm>
              <a:off x="7016639" y="5320791"/>
              <a:ext cx="100247"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a:t>
              </a:r>
              <a:endParaRPr lang="en-CA" altLang="zh-CN" sz="2000">
                <a:latin typeface="Times New Roman" pitchFamily="18" charset="0"/>
                <a:ea typeface="SimSun" pitchFamily="2" charset="-122"/>
              </a:endParaRPr>
            </a:p>
          </p:txBody>
        </p:sp>
        <p:sp>
          <p:nvSpPr>
            <p:cNvPr id="65" name="Rectangle 67"/>
            <p:cNvSpPr>
              <a:spLocks noChangeArrowheads="1"/>
            </p:cNvSpPr>
            <p:nvPr/>
          </p:nvSpPr>
          <p:spPr bwMode="auto">
            <a:xfrm>
              <a:off x="7528005" y="5320791"/>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66" name="Rectangle 68"/>
            <p:cNvSpPr>
              <a:spLocks noChangeArrowheads="1"/>
            </p:cNvSpPr>
            <p:nvPr/>
          </p:nvSpPr>
          <p:spPr bwMode="auto">
            <a:xfrm>
              <a:off x="7640394" y="5209765"/>
              <a:ext cx="151314"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i="1">
                  <a:solidFill>
                    <a:srgbClr val="000000"/>
                  </a:solidFill>
                  <a:latin typeface="Nimbus Roman No9 L"/>
                  <a:ea typeface="SimSun" pitchFamily="2" charset="-122"/>
                </a:rPr>
                <a:t>k</a:t>
              </a:r>
              <a:endParaRPr lang="en-CA" altLang="zh-CN" sz="2000">
                <a:latin typeface="Times New Roman" pitchFamily="18" charset="0"/>
                <a:ea typeface="SimSun" pitchFamily="2" charset="-122"/>
              </a:endParaRPr>
            </a:p>
          </p:txBody>
        </p:sp>
        <p:sp>
          <p:nvSpPr>
            <p:cNvPr id="67" name="Rectangle 69"/>
            <p:cNvSpPr>
              <a:spLocks noChangeArrowheads="1"/>
            </p:cNvSpPr>
            <p:nvPr/>
          </p:nvSpPr>
          <p:spPr bwMode="auto">
            <a:xfrm>
              <a:off x="7863298" y="5320791"/>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3</a:t>
              </a:r>
              <a:endParaRPr lang="en-CA" altLang="zh-CN" sz="2000">
                <a:latin typeface="Times New Roman" pitchFamily="18" charset="0"/>
                <a:ea typeface="SimSun" pitchFamily="2" charset="-122"/>
              </a:endParaRPr>
            </a:p>
          </p:txBody>
        </p:sp>
        <p:sp>
          <p:nvSpPr>
            <p:cNvPr id="68" name="Rectangle 70"/>
            <p:cNvSpPr>
              <a:spLocks noChangeArrowheads="1"/>
            </p:cNvSpPr>
            <p:nvPr/>
          </p:nvSpPr>
          <p:spPr bwMode="auto">
            <a:xfrm>
              <a:off x="7728432" y="5320791"/>
              <a:ext cx="100247"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a:t>
              </a:r>
              <a:endParaRPr lang="en-CA" altLang="zh-CN" sz="2000">
                <a:latin typeface="Times New Roman" pitchFamily="18" charset="0"/>
                <a:ea typeface="SimSun" pitchFamily="2" charset="-122"/>
              </a:endParaRPr>
            </a:p>
          </p:txBody>
        </p:sp>
        <p:sp>
          <p:nvSpPr>
            <p:cNvPr id="69" name="Rectangle 71"/>
            <p:cNvSpPr>
              <a:spLocks noChangeArrowheads="1"/>
            </p:cNvSpPr>
            <p:nvPr/>
          </p:nvSpPr>
          <p:spPr bwMode="auto">
            <a:xfrm>
              <a:off x="8241672" y="5320791"/>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70" name="Rectangle 72"/>
            <p:cNvSpPr>
              <a:spLocks noChangeArrowheads="1"/>
            </p:cNvSpPr>
            <p:nvPr/>
          </p:nvSpPr>
          <p:spPr bwMode="auto">
            <a:xfrm>
              <a:off x="8352187" y="5209765"/>
              <a:ext cx="151314"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i="1">
                  <a:solidFill>
                    <a:srgbClr val="000000"/>
                  </a:solidFill>
                  <a:latin typeface="Nimbus Roman No9 L"/>
                  <a:ea typeface="SimSun" pitchFamily="2" charset="-122"/>
                </a:rPr>
                <a:t>k</a:t>
              </a:r>
              <a:endParaRPr lang="en-CA" altLang="zh-CN" sz="2000">
                <a:latin typeface="Times New Roman" pitchFamily="18" charset="0"/>
                <a:ea typeface="SimSun" pitchFamily="2" charset="-122"/>
              </a:endParaRPr>
            </a:p>
          </p:txBody>
        </p:sp>
        <p:sp>
          <p:nvSpPr>
            <p:cNvPr id="71" name="Rectangle 73"/>
            <p:cNvSpPr>
              <a:spLocks noChangeArrowheads="1"/>
            </p:cNvSpPr>
            <p:nvPr/>
          </p:nvSpPr>
          <p:spPr bwMode="auto">
            <a:xfrm>
              <a:off x="8575091" y="5320791"/>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4</a:t>
              </a:r>
              <a:endParaRPr lang="en-CA" altLang="zh-CN" sz="2000">
                <a:latin typeface="Times New Roman" pitchFamily="18" charset="0"/>
                <a:ea typeface="SimSun" pitchFamily="2" charset="-122"/>
              </a:endParaRPr>
            </a:p>
          </p:txBody>
        </p:sp>
        <p:sp>
          <p:nvSpPr>
            <p:cNvPr id="72" name="Rectangle 74"/>
            <p:cNvSpPr>
              <a:spLocks noChangeArrowheads="1"/>
            </p:cNvSpPr>
            <p:nvPr/>
          </p:nvSpPr>
          <p:spPr bwMode="auto">
            <a:xfrm>
              <a:off x="8442098" y="5320791"/>
              <a:ext cx="100247"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a:t>
              </a:r>
              <a:endParaRPr lang="en-CA" altLang="zh-CN" sz="2000">
                <a:latin typeface="Times New Roman" pitchFamily="18" charset="0"/>
                <a:ea typeface="SimSun" pitchFamily="2" charset="-122"/>
              </a:endParaRPr>
            </a:p>
          </p:txBody>
        </p:sp>
        <p:sp>
          <p:nvSpPr>
            <p:cNvPr id="73" name="Rectangle 75"/>
            <p:cNvSpPr>
              <a:spLocks noChangeArrowheads="1"/>
            </p:cNvSpPr>
            <p:nvPr/>
          </p:nvSpPr>
          <p:spPr bwMode="auto">
            <a:xfrm>
              <a:off x="6280494" y="1414070"/>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3</a:t>
              </a:r>
              <a:endParaRPr lang="en-CA" altLang="zh-CN" sz="2000">
                <a:latin typeface="Times New Roman" pitchFamily="18" charset="0"/>
                <a:ea typeface="SimSun" pitchFamily="2" charset="-122"/>
              </a:endParaRPr>
            </a:p>
          </p:txBody>
        </p:sp>
        <p:sp>
          <p:nvSpPr>
            <p:cNvPr id="74" name="Rectangle 76"/>
            <p:cNvSpPr>
              <a:spLocks noChangeArrowheads="1"/>
            </p:cNvSpPr>
            <p:nvPr/>
          </p:nvSpPr>
          <p:spPr bwMode="auto">
            <a:xfrm>
              <a:off x="6994161" y="1414070"/>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75" name="Rectangle 77"/>
            <p:cNvSpPr>
              <a:spLocks noChangeArrowheads="1"/>
            </p:cNvSpPr>
            <p:nvPr/>
          </p:nvSpPr>
          <p:spPr bwMode="auto">
            <a:xfrm>
              <a:off x="7685349" y="1414070"/>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1</a:t>
              </a:r>
              <a:endParaRPr lang="en-CA" altLang="zh-CN" sz="2000">
                <a:latin typeface="Times New Roman" pitchFamily="18" charset="0"/>
                <a:ea typeface="SimSun" pitchFamily="2" charset="-122"/>
              </a:endParaRPr>
            </a:p>
          </p:txBody>
        </p:sp>
        <p:sp>
          <p:nvSpPr>
            <p:cNvPr id="76" name="Rectangle 78"/>
            <p:cNvSpPr>
              <a:spLocks noChangeArrowheads="1"/>
            </p:cNvSpPr>
            <p:nvPr/>
          </p:nvSpPr>
          <p:spPr bwMode="auto">
            <a:xfrm>
              <a:off x="8397142" y="1414070"/>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0</a:t>
              </a:r>
              <a:endParaRPr lang="en-CA" altLang="zh-CN" sz="2000">
                <a:latin typeface="Times New Roman" pitchFamily="18" charset="0"/>
                <a:ea typeface="SimSun" pitchFamily="2" charset="-122"/>
              </a:endParaRPr>
            </a:p>
          </p:txBody>
        </p:sp>
        <p:sp>
          <p:nvSpPr>
            <p:cNvPr id="77" name="Rectangle 79"/>
            <p:cNvSpPr>
              <a:spLocks noChangeArrowheads="1"/>
            </p:cNvSpPr>
            <p:nvPr/>
          </p:nvSpPr>
          <p:spPr bwMode="auto">
            <a:xfrm>
              <a:off x="6280494" y="2128798"/>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7</a:t>
              </a:r>
              <a:endParaRPr lang="en-CA" altLang="zh-CN" sz="2000">
                <a:latin typeface="Times New Roman" pitchFamily="18" charset="0"/>
                <a:ea typeface="SimSun" pitchFamily="2" charset="-122"/>
              </a:endParaRPr>
            </a:p>
          </p:txBody>
        </p:sp>
        <p:sp>
          <p:nvSpPr>
            <p:cNvPr id="78" name="Rectangle 80"/>
            <p:cNvSpPr>
              <a:spLocks noChangeArrowheads="1"/>
            </p:cNvSpPr>
            <p:nvPr/>
          </p:nvSpPr>
          <p:spPr bwMode="auto">
            <a:xfrm>
              <a:off x="6994161" y="2128798"/>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6</a:t>
              </a:r>
              <a:endParaRPr lang="en-CA" altLang="zh-CN" sz="2000">
                <a:latin typeface="Times New Roman" pitchFamily="18" charset="0"/>
                <a:ea typeface="SimSun" pitchFamily="2" charset="-122"/>
              </a:endParaRPr>
            </a:p>
          </p:txBody>
        </p:sp>
        <p:sp>
          <p:nvSpPr>
            <p:cNvPr id="79" name="Rectangle 81"/>
            <p:cNvSpPr>
              <a:spLocks noChangeArrowheads="1"/>
            </p:cNvSpPr>
            <p:nvPr/>
          </p:nvSpPr>
          <p:spPr bwMode="auto">
            <a:xfrm>
              <a:off x="7685349" y="2128798"/>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5</a:t>
              </a:r>
              <a:endParaRPr lang="en-CA" altLang="zh-CN" sz="2000">
                <a:latin typeface="Times New Roman" pitchFamily="18" charset="0"/>
                <a:ea typeface="SimSun" pitchFamily="2" charset="-122"/>
              </a:endParaRPr>
            </a:p>
          </p:txBody>
        </p:sp>
        <p:sp>
          <p:nvSpPr>
            <p:cNvPr id="80" name="Rectangle 82"/>
            <p:cNvSpPr>
              <a:spLocks noChangeArrowheads="1"/>
            </p:cNvSpPr>
            <p:nvPr/>
          </p:nvSpPr>
          <p:spPr bwMode="auto">
            <a:xfrm>
              <a:off x="8397142" y="2128798"/>
              <a:ext cx="168338" cy="44844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0" tIns="0" rIns="0" bIns="0">
              <a:spAutoFit/>
            </a:bodyPr>
            <a:lstStyle/>
            <a:p>
              <a:r>
                <a:rPr lang="en-CA" altLang="zh-CN" sz="2000">
                  <a:solidFill>
                    <a:srgbClr val="000000"/>
                  </a:solidFill>
                  <a:latin typeface="Nimbus Roman No9 L"/>
                  <a:ea typeface="SimSun" pitchFamily="2" charset="-122"/>
                </a:rPr>
                <a:t>4</a:t>
              </a:r>
              <a:endParaRPr lang="en-CA" altLang="zh-CN" sz="2000">
                <a:latin typeface="Times New Roman" pitchFamily="18" charset="0"/>
                <a:ea typeface="SimSun" pitchFamily="2" charset="-122"/>
              </a:endParaRPr>
            </a:p>
          </p:txBody>
        </p:sp>
        <p:sp>
          <p:nvSpPr>
            <p:cNvPr id="82" name="Text Box 91"/>
            <p:cNvSpPr txBox="1">
              <a:spLocks noChangeArrowheads="1"/>
            </p:cNvSpPr>
            <p:nvPr/>
          </p:nvSpPr>
          <p:spPr bwMode="auto">
            <a:xfrm>
              <a:off x="7277004" y="3234430"/>
              <a:ext cx="314688" cy="147985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lnSpc>
                  <a:spcPct val="20000"/>
                </a:lnSpc>
                <a:spcBef>
                  <a:spcPct val="50000"/>
                </a:spcBef>
              </a:pPr>
              <a:endParaRPr lang="zh-CN" altLang="en-US"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endParaRPr lang="en-US" altLang="zh-CN"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endParaRPr lang="en-US" altLang="zh-CN"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p>
            <a:p>
              <a:pPr eaLnBrk="1" hangingPunct="1">
                <a:lnSpc>
                  <a:spcPct val="20000"/>
                </a:lnSpc>
                <a:spcBef>
                  <a:spcPct val="50000"/>
                </a:spcBef>
              </a:pPr>
              <a:endParaRPr lang="zh-CN" altLang="en-CA" sz="2000">
                <a:latin typeface="Nimbus Roman No9 L"/>
                <a:ea typeface="SimSun" pitchFamily="2" charset="-122"/>
              </a:endParaRPr>
            </a:p>
          </p:txBody>
        </p:sp>
      </p:grpSp>
      <p:grpSp>
        <p:nvGrpSpPr>
          <p:cNvPr id="85" name="Group 84"/>
          <p:cNvGrpSpPr/>
          <p:nvPr/>
        </p:nvGrpSpPr>
        <p:grpSpPr>
          <a:xfrm>
            <a:off x="899592" y="650305"/>
            <a:ext cx="3500917" cy="4572480"/>
            <a:chOff x="2004115" y="1196752"/>
            <a:chExt cx="2828442" cy="4572480"/>
          </a:xfrm>
        </p:grpSpPr>
        <p:sp>
          <p:nvSpPr>
            <p:cNvPr id="2" name="Rectangle 4"/>
            <p:cNvSpPr>
              <a:spLocks noChangeArrowheads="1"/>
            </p:cNvSpPr>
            <p:nvPr/>
          </p:nvSpPr>
          <p:spPr bwMode="auto">
            <a:xfrm>
              <a:off x="2004115" y="1196752"/>
              <a:ext cx="2828442" cy="4540494"/>
            </a:xfrm>
            <a:prstGeom prst="rect">
              <a:avLst/>
            </a:prstGeom>
            <a:noFill/>
            <a:ln w="1905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sz="2000"/>
            </a:p>
          </p:txBody>
        </p:sp>
        <p:sp>
          <p:nvSpPr>
            <p:cNvPr id="3" name="Line 5"/>
            <p:cNvSpPr>
              <a:spLocks noChangeShapeType="1"/>
            </p:cNvSpPr>
            <p:nvPr/>
          </p:nvSpPr>
          <p:spPr bwMode="auto">
            <a:xfrm flipH="1">
              <a:off x="2004115" y="1883724"/>
              <a:ext cx="2828442" cy="231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4" name="Line 6"/>
            <p:cNvSpPr>
              <a:spLocks noChangeShapeType="1"/>
            </p:cNvSpPr>
            <p:nvPr/>
          </p:nvSpPr>
          <p:spPr bwMode="auto">
            <a:xfrm flipH="1">
              <a:off x="2004115" y="2600766"/>
              <a:ext cx="2828442" cy="231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5" name="Line 7"/>
            <p:cNvSpPr>
              <a:spLocks noChangeShapeType="1"/>
            </p:cNvSpPr>
            <p:nvPr/>
          </p:nvSpPr>
          <p:spPr bwMode="auto">
            <a:xfrm flipV="1">
              <a:off x="2715909" y="1196752"/>
              <a:ext cx="1873" cy="140401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6" name="Line 8"/>
            <p:cNvSpPr>
              <a:spLocks noChangeShapeType="1"/>
            </p:cNvSpPr>
            <p:nvPr/>
          </p:nvSpPr>
          <p:spPr bwMode="auto">
            <a:xfrm flipV="1">
              <a:off x="3407096" y="1196752"/>
              <a:ext cx="11239" cy="140401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7" name="Line 9"/>
            <p:cNvSpPr>
              <a:spLocks noChangeShapeType="1"/>
            </p:cNvSpPr>
            <p:nvPr/>
          </p:nvSpPr>
          <p:spPr bwMode="auto">
            <a:xfrm flipV="1">
              <a:off x="4120764" y="1196752"/>
              <a:ext cx="1873" cy="1404014"/>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8" name="Line 10"/>
            <p:cNvSpPr>
              <a:spLocks noChangeShapeType="1"/>
            </p:cNvSpPr>
            <p:nvPr/>
          </p:nvSpPr>
          <p:spPr bwMode="auto">
            <a:xfrm flipH="1">
              <a:off x="2004115" y="5050274"/>
              <a:ext cx="2828442" cy="231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9" name="Line 11"/>
            <p:cNvSpPr>
              <a:spLocks noChangeShapeType="1"/>
            </p:cNvSpPr>
            <p:nvPr/>
          </p:nvSpPr>
          <p:spPr bwMode="auto">
            <a:xfrm flipV="1">
              <a:off x="2715909" y="5050274"/>
              <a:ext cx="1873" cy="6869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10" name="Line 12"/>
            <p:cNvSpPr>
              <a:spLocks noChangeShapeType="1"/>
            </p:cNvSpPr>
            <p:nvPr/>
          </p:nvSpPr>
          <p:spPr bwMode="auto">
            <a:xfrm flipV="1">
              <a:off x="3407097" y="5050274"/>
              <a:ext cx="1874" cy="6869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11" name="Line 13"/>
            <p:cNvSpPr>
              <a:spLocks noChangeShapeType="1"/>
            </p:cNvSpPr>
            <p:nvPr/>
          </p:nvSpPr>
          <p:spPr bwMode="auto">
            <a:xfrm flipV="1">
              <a:off x="4120764" y="5050274"/>
              <a:ext cx="1873" cy="686972"/>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IN" sz="2000"/>
            </a:p>
          </p:txBody>
        </p:sp>
        <p:sp>
          <p:nvSpPr>
            <p:cNvPr id="12" name="Rectangle 14"/>
            <p:cNvSpPr>
              <a:spLocks noChangeArrowheads="1"/>
            </p:cNvSpPr>
            <p:nvPr/>
          </p:nvSpPr>
          <p:spPr bwMode="auto">
            <a:xfrm>
              <a:off x="2137108" y="5320791"/>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13" name="Rectangle 15"/>
            <p:cNvSpPr>
              <a:spLocks noChangeArrowheads="1"/>
            </p:cNvSpPr>
            <p:nvPr/>
          </p:nvSpPr>
          <p:spPr bwMode="auto">
            <a:xfrm>
              <a:off x="2247624" y="5209765"/>
              <a:ext cx="151314"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i="1">
                  <a:solidFill>
                    <a:srgbClr val="000000"/>
                  </a:solidFill>
                  <a:latin typeface="Nimbus Roman No9 L"/>
                  <a:ea typeface="SimSun" pitchFamily="2" charset="-122"/>
                </a:rPr>
                <a:t>k</a:t>
              </a:r>
              <a:endParaRPr lang="en-CA" altLang="zh-CN" sz="2000">
                <a:latin typeface="Times New Roman" pitchFamily="18" charset="0"/>
                <a:ea typeface="SimSun" pitchFamily="2" charset="-122"/>
              </a:endParaRPr>
            </a:p>
          </p:txBody>
        </p:sp>
        <p:sp>
          <p:nvSpPr>
            <p:cNvPr id="14" name="Rectangle 16"/>
            <p:cNvSpPr>
              <a:spLocks noChangeArrowheads="1"/>
            </p:cNvSpPr>
            <p:nvPr/>
          </p:nvSpPr>
          <p:spPr bwMode="auto">
            <a:xfrm>
              <a:off x="2470527" y="5320791"/>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4</a:t>
              </a:r>
              <a:endParaRPr lang="en-CA" altLang="zh-CN" sz="2000">
                <a:latin typeface="Times New Roman" pitchFamily="18" charset="0"/>
                <a:ea typeface="SimSun" pitchFamily="2" charset="-122"/>
              </a:endParaRPr>
            </a:p>
          </p:txBody>
        </p:sp>
        <p:sp>
          <p:nvSpPr>
            <p:cNvPr id="15" name="Rectangle 17"/>
            <p:cNvSpPr>
              <a:spLocks noChangeArrowheads="1"/>
            </p:cNvSpPr>
            <p:nvPr/>
          </p:nvSpPr>
          <p:spPr bwMode="auto">
            <a:xfrm>
              <a:off x="2337534" y="5320791"/>
              <a:ext cx="100247"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a:t>
              </a:r>
              <a:endParaRPr lang="en-CA" altLang="zh-CN" sz="2000">
                <a:latin typeface="Times New Roman" pitchFamily="18" charset="0"/>
                <a:ea typeface="SimSun" pitchFamily="2" charset="-122"/>
              </a:endParaRPr>
            </a:p>
          </p:txBody>
        </p:sp>
        <p:sp>
          <p:nvSpPr>
            <p:cNvPr id="16" name="Rectangle 18"/>
            <p:cNvSpPr>
              <a:spLocks noChangeArrowheads="1"/>
            </p:cNvSpPr>
            <p:nvPr/>
          </p:nvSpPr>
          <p:spPr bwMode="auto">
            <a:xfrm>
              <a:off x="2850775" y="5320791"/>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17" name="Rectangle 19"/>
            <p:cNvSpPr>
              <a:spLocks noChangeArrowheads="1"/>
            </p:cNvSpPr>
            <p:nvPr/>
          </p:nvSpPr>
          <p:spPr bwMode="auto">
            <a:xfrm>
              <a:off x="2961289" y="5209765"/>
              <a:ext cx="151314"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i="1">
                  <a:solidFill>
                    <a:srgbClr val="000000"/>
                  </a:solidFill>
                  <a:latin typeface="Nimbus Roman No9 L"/>
                  <a:ea typeface="SimSun" pitchFamily="2" charset="-122"/>
                </a:rPr>
                <a:t>k</a:t>
              </a:r>
              <a:endParaRPr lang="en-CA" altLang="zh-CN" sz="2000">
                <a:latin typeface="Times New Roman" pitchFamily="18" charset="0"/>
                <a:ea typeface="SimSun" pitchFamily="2" charset="-122"/>
              </a:endParaRPr>
            </a:p>
          </p:txBody>
        </p:sp>
        <p:sp>
          <p:nvSpPr>
            <p:cNvPr id="18" name="Rectangle 20"/>
            <p:cNvSpPr>
              <a:spLocks noChangeArrowheads="1"/>
            </p:cNvSpPr>
            <p:nvPr/>
          </p:nvSpPr>
          <p:spPr bwMode="auto">
            <a:xfrm>
              <a:off x="3184194" y="5320791"/>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3</a:t>
              </a:r>
              <a:endParaRPr lang="en-CA" altLang="zh-CN" sz="2000">
                <a:latin typeface="Times New Roman" pitchFamily="18" charset="0"/>
                <a:ea typeface="SimSun" pitchFamily="2" charset="-122"/>
              </a:endParaRPr>
            </a:p>
          </p:txBody>
        </p:sp>
        <p:sp>
          <p:nvSpPr>
            <p:cNvPr id="19" name="Rectangle 21"/>
            <p:cNvSpPr>
              <a:spLocks noChangeArrowheads="1"/>
            </p:cNvSpPr>
            <p:nvPr/>
          </p:nvSpPr>
          <p:spPr bwMode="auto">
            <a:xfrm>
              <a:off x="3051200" y="5320791"/>
              <a:ext cx="100247"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a:t>
              </a:r>
              <a:endParaRPr lang="en-CA" altLang="zh-CN" sz="2000">
                <a:latin typeface="Times New Roman" pitchFamily="18" charset="0"/>
                <a:ea typeface="SimSun" pitchFamily="2" charset="-122"/>
              </a:endParaRPr>
            </a:p>
          </p:txBody>
        </p:sp>
        <p:sp>
          <p:nvSpPr>
            <p:cNvPr id="20" name="Rectangle 22"/>
            <p:cNvSpPr>
              <a:spLocks noChangeArrowheads="1"/>
            </p:cNvSpPr>
            <p:nvPr/>
          </p:nvSpPr>
          <p:spPr bwMode="auto">
            <a:xfrm>
              <a:off x="3562568" y="5320791"/>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21" name="Rectangle 23"/>
            <p:cNvSpPr>
              <a:spLocks noChangeArrowheads="1"/>
            </p:cNvSpPr>
            <p:nvPr/>
          </p:nvSpPr>
          <p:spPr bwMode="auto">
            <a:xfrm>
              <a:off x="3652479" y="5209765"/>
              <a:ext cx="151314"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i="1">
                  <a:solidFill>
                    <a:srgbClr val="000000"/>
                  </a:solidFill>
                  <a:latin typeface="Nimbus Roman No9 L"/>
                  <a:ea typeface="SimSun" pitchFamily="2" charset="-122"/>
                </a:rPr>
                <a:t>k</a:t>
              </a:r>
              <a:endParaRPr lang="en-CA" altLang="zh-CN" sz="2000">
                <a:latin typeface="Times New Roman" pitchFamily="18" charset="0"/>
                <a:ea typeface="SimSun" pitchFamily="2" charset="-122"/>
              </a:endParaRPr>
            </a:p>
          </p:txBody>
        </p:sp>
        <p:sp>
          <p:nvSpPr>
            <p:cNvPr id="22" name="Rectangle 24"/>
            <p:cNvSpPr>
              <a:spLocks noChangeArrowheads="1"/>
            </p:cNvSpPr>
            <p:nvPr/>
          </p:nvSpPr>
          <p:spPr bwMode="auto">
            <a:xfrm>
              <a:off x="3897859" y="5320791"/>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23" name="Rectangle 25"/>
            <p:cNvSpPr>
              <a:spLocks noChangeArrowheads="1"/>
            </p:cNvSpPr>
            <p:nvPr/>
          </p:nvSpPr>
          <p:spPr bwMode="auto">
            <a:xfrm>
              <a:off x="3740516" y="5320791"/>
              <a:ext cx="100247"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a:t>
              </a:r>
              <a:endParaRPr lang="en-CA" altLang="zh-CN" sz="2000">
                <a:latin typeface="Times New Roman" pitchFamily="18" charset="0"/>
                <a:ea typeface="SimSun" pitchFamily="2" charset="-122"/>
              </a:endParaRPr>
            </a:p>
          </p:txBody>
        </p:sp>
        <p:sp>
          <p:nvSpPr>
            <p:cNvPr id="24" name="Rectangle 26"/>
            <p:cNvSpPr>
              <a:spLocks noChangeArrowheads="1"/>
            </p:cNvSpPr>
            <p:nvPr/>
          </p:nvSpPr>
          <p:spPr bwMode="auto">
            <a:xfrm>
              <a:off x="4253756" y="5320791"/>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25" name="Rectangle 27"/>
            <p:cNvSpPr>
              <a:spLocks noChangeArrowheads="1"/>
            </p:cNvSpPr>
            <p:nvPr/>
          </p:nvSpPr>
          <p:spPr bwMode="auto">
            <a:xfrm>
              <a:off x="4364272" y="5209765"/>
              <a:ext cx="151314"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i="1">
                  <a:solidFill>
                    <a:srgbClr val="000000"/>
                  </a:solidFill>
                  <a:latin typeface="Nimbus Roman No9 L"/>
                  <a:ea typeface="SimSun" pitchFamily="2" charset="-122"/>
                </a:rPr>
                <a:t>k</a:t>
              </a:r>
              <a:endParaRPr lang="en-CA" altLang="zh-CN" sz="2000">
                <a:latin typeface="Times New Roman" pitchFamily="18" charset="0"/>
                <a:ea typeface="SimSun" pitchFamily="2" charset="-122"/>
              </a:endParaRPr>
            </a:p>
          </p:txBody>
        </p:sp>
        <p:sp>
          <p:nvSpPr>
            <p:cNvPr id="26" name="Rectangle 28"/>
            <p:cNvSpPr>
              <a:spLocks noChangeArrowheads="1"/>
            </p:cNvSpPr>
            <p:nvPr/>
          </p:nvSpPr>
          <p:spPr bwMode="auto">
            <a:xfrm>
              <a:off x="4609653" y="5320791"/>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1</a:t>
              </a:r>
              <a:endParaRPr lang="en-CA" altLang="zh-CN" sz="2000">
                <a:latin typeface="Times New Roman" pitchFamily="18" charset="0"/>
                <a:ea typeface="SimSun" pitchFamily="2" charset="-122"/>
              </a:endParaRPr>
            </a:p>
          </p:txBody>
        </p:sp>
        <p:sp>
          <p:nvSpPr>
            <p:cNvPr id="27" name="Rectangle 29"/>
            <p:cNvSpPr>
              <a:spLocks noChangeArrowheads="1"/>
            </p:cNvSpPr>
            <p:nvPr/>
          </p:nvSpPr>
          <p:spPr bwMode="auto">
            <a:xfrm>
              <a:off x="4454183" y="5320791"/>
              <a:ext cx="100247"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a:t>
              </a:r>
              <a:endParaRPr lang="en-CA" altLang="zh-CN" sz="2000">
                <a:latin typeface="Times New Roman" pitchFamily="18" charset="0"/>
                <a:ea typeface="SimSun" pitchFamily="2" charset="-122"/>
              </a:endParaRPr>
            </a:p>
          </p:txBody>
        </p:sp>
        <p:sp>
          <p:nvSpPr>
            <p:cNvPr id="36" name="Rectangle 38"/>
            <p:cNvSpPr>
              <a:spLocks noChangeArrowheads="1"/>
            </p:cNvSpPr>
            <p:nvPr/>
          </p:nvSpPr>
          <p:spPr bwMode="auto">
            <a:xfrm>
              <a:off x="2292579" y="1414070"/>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0</a:t>
              </a:r>
              <a:endParaRPr lang="en-CA" altLang="zh-CN" sz="2000">
                <a:latin typeface="Times New Roman" pitchFamily="18" charset="0"/>
                <a:ea typeface="SimSun" pitchFamily="2" charset="-122"/>
              </a:endParaRPr>
            </a:p>
          </p:txBody>
        </p:sp>
        <p:sp>
          <p:nvSpPr>
            <p:cNvPr id="37" name="Rectangle 39"/>
            <p:cNvSpPr>
              <a:spLocks noChangeArrowheads="1"/>
            </p:cNvSpPr>
            <p:nvPr/>
          </p:nvSpPr>
          <p:spPr bwMode="auto">
            <a:xfrm>
              <a:off x="3006245" y="1414070"/>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1</a:t>
              </a:r>
              <a:endParaRPr lang="en-CA" altLang="zh-CN" sz="2000">
                <a:latin typeface="Times New Roman" pitchFamily="18" charset="0"/>
                <a:ea typeface="SimSun" pitchFamily="2" charset="-122"/>
              </a:endParaRPr>
            </a:p>
          </p:txBody>
        </p:sp>
        <p:sp>
          <p:nvSpPr>
            <p:cNvPr id="38" name="Rectangle 40"/>
            <p:cNvSpPr>
              <a:spLocks noChangeArrowheads="1"/>
            </p:cNvSpPr>
            <p:nvPr/>
          </p:nvSpPr>
          <p:spPr bwMode="auto">
            <a:xfrm>
              <a:off x="3718038" y="1414070"/>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2</a:t>
              </a:r>
              <a:endParaRPr lang="en-CA" altLang="zh-CN" sz="2000">
                <a:latin typeface="Times New Roman" pitchFamily="18" charset="0"/>
                <a:ea typeface="SimSun" pitchFamily="2" charset="-122"/>
              </a:endParaRPr>
            </a:p>
          </p:txBody>
        </p:sp>
        <p:sp>
          <p:nvSpPr>
            <p:cNvPr id="39" name="Rectangle 41"/>
            <p:cNvSpPr>
              <a:spLocks noChangeArrowheads="1"/>
            </p:cNvSpPr>
            <p:nvPr/>
          </p:nvSpPr>
          <p:spPr bwMode="auto">
            <a:xfrm>
              <a:off x="4431705" y="1414070"/>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3</a:t>
              </a:r>
              <a:endParaRPr lang="en-CA" altLang="zh-CN" sz="2000">
                <a:latin typeface="Times New Roman" pitchFamily="18" charset="0"/>
                <a:ea typeface="SimSun" pitchFamily="2" charset="-122"/>
              </a:endParaRPr>
            </a:p>
          </p:txBody>
        </p:sp>
        <p:sp>
          <p:nvSpPr>
            <p:cNvPr id="40" name="Rectangle 42"/>
            <p:cNvSpPr>
              <a:spLocks noChangeArrowheads="1"/>
            </p:cNvSpPr>
            <p:nvPr/>
          </p:nvSpPr>
          <p:spPr bwMode="auto">
            <a:xfrm>
              <a:off x="2292579" y="2128798"/>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4</a:t>
              </a:r>
              <a:endParaRPr lang="en-CA" altLang="zh-CN" sz="2000">
                <a:latin typeface="Times New Roman" pitchFamily="18" charset="0"/>
                <a:ea typeface="SimSun" pitchFamily="2" charset="-122"/>
              </a:endParaRPr>
            </a:p>
          </p:txBody>
        </p:sp>
        <p:sp>
          <p:nvSpPr>
            <p:cNvPr id="41" name="Rectangle 43"/>
            <p:cNvSpPr>
              <a:spLocks noChangeArrowheads="1"/>
            </p:cNvSpPr>
            <p:nvPr/>
          </p:nvSpPr>
          <p:spPr bwMode="auto">
            <a:xfrm>
              <a:off x="3006245" y="2128798"/>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5</a:t>
              </a:r>
              <a:endParaRPr lang="en-CA" altLang="zh-CN" sz="2000">
                <a:latin typeface="Times New Roman" pitchFamily="18" charset="0"/>
                <a:ea typeface="SimSun" pitchFamily="2" charset="-122"/>
              </a:endParaRPr>
            </a:p>
          </p:txBody>
        </p:sp>
        <p:sp>
          <p:nvSpPr>
            <p:cNvPr id="42" name="Rectangle 44"/>
            <p:cNvSpPr>
              <a:spLocks noChangeArrowheads="1"/>
            </p:cNvSpPr>
            <p:nvPr/>
          </p:nvSpPr>
          <p:spPr bwMode="auto">
            <a:xfrm>
              <a:off x="3718038" y="2128798"/>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6</a:t>
              </a:r>
              <a:endParaRPr lang="en-CA" altLang="zh-CN" sz="2000">
                <a:latin typeface="Times New Roman" pitchFamily="18" charset="0"/>
                <a:ea typeface="SimSun" pitchFamily="2" charset="-122"/>
              </a:endParaRPr>
            </a:p>
          </p:txBody>
        </p:sp>
        <p:sp>
          <p:nvSpPr>
            <p:cNvPr id="43" name="Rectangle 45"/>
            <p:cNvSpPr>
              <a:spLocks noChangeArrowheads="1"/>
            </p:cNvSpPr>
            <p:nvPr/>
          </p:nvSpPr>
          <p:spPr bwMode="auto">
            <a:xfrm>
              <a:off x="4431705" y="2128798"/>
              <a:ext cx="168338" cy="448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7</a:t>
              </a:r>
              <a:endParaRPr lang="en-CA" altLang="zh-CN" sz="2000">
                <a:latin typeface="Times New Roman" pitchFamily="18" charset="0"/>
                <a:ea typeface="SimSun" pitchFamily="2" charset="-122"/>
              </a:endParaRPr>
            </a:p>
          </p:txBody>
        </p:sp>
        <p:sp>
          <p:nvSpPr>
            <p:cNvPr id="83" name="Text Box 92"/>
            <p:cNvSpPr txBox="1">
              <a:spLocks noChangeArrowheads="1"/>
            </p:cNvSpPr>
            <p:nvPr/>
          </p:nvSpPr>
          <p:spPr bwMode="auto">
            <a:xfrm>
              <a:off x="3208544" y="3234430"/>
              <a:ext cx="314688" cy="1479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lnSpc>
                  <a:spcPct val="20000"/>
                </a:lnSpc>
                <a:spcBef>
                  <a:spcPct val="50000"/>
                </a:spcBef>
              </a:pPr>
              <a:endParaRPr lang="zh-CN" altLang="en-US"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endParaRPr lang="en-US" altLang="zh-CN"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endParaRPr lang="en-US" altLang="zh-CN"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p>
            <a:p>
              <a:pPr eaLnBrk="1" hangingPunct="1">
                <a:lnSpc>
                  <a:spcPct val="20000"/>
                </a:lnSpc>
                <a:spcBef>
                  <a:spcPct val="50000"/>
                </a:spcBef>
              </a:pPr>
              <a:endParaRPr lang="zh-CN" altLang="en-CA" sz="2000">
                <a:latin typeface="Nimbus Roman No9 L"/>
                <a:ea typeface="SimSun" pitchFamily="2" charset="-122"/>
              </a:endParaRPr>
            </a:p>
          </p:txBody>
        </p:sp>
      </p:grpSp>
      <p:sp>
        <p:nvSpPr>
          <p:cNvPr id="174" name="TextBox 173"/>
          <p:cNvSpPr txBox="1"/>
          <p:nvPr/>
        </p:nvSpPr>
        <p:spPr>
          <a:xfrm>
            <a:off x="179512" y="188640"/>
            <a:ext cx="8089650" cy="461665"/>
          </a:xfrm>
          <a:prstGeom prst="rect">
            <a:avLst/>
          </a:prstGeom>
          <a:noFill/>
        </p:spPr>
        <p:txBody>
          <a:bodyPr wrap="none" rtlCol="0">
            <a:spAutoFit/>
          </a:bodyPr>
          <a:lstStyle/>
          <a:p>
            <a:r>
              <a:rPr lang="en-US" sz="2400" dirty="0" smtClean="0"/>
              <a:t>Address     Byte Address                    </a:t>
            </a:r>
            <a:r>
              <a:rPr lang="en-US" sz="2400" dirty="0" err="1" smtClean="0"/>
              <a:t>Address</a:t>
            </a:r>
            <a:r>
              <a:rPr lang="en-US" sz="2400" dirty="0" smtClean="0"/>
              <a:t>            Byte    </a:t>
            </a:r>
            <a:r>
              <a:rPr lang="en-US" sz="2400" dirty="0" err="1" smtClean="0"/>
              <a:t>Addess</a:t>
            </a:r>
            <a:endParaRPr lang="en-IN" sz="2400" dirty="0"/>
          </a:p>
        </p:txBody>
      </p:sp>
      <p:sp>
        <p:nvSpPr>
          <p:cNvPr id="175" name="Rectangle 85"/>
          <p:cNvSpPr>
            <a:spLocks noChangeArrowheads="1"/>
          </p:cNvSpPr>
          <p:nvPr/>
        </p:nvSpPr>
        <p:spPr bwMode="auto">
          <a:xfrm>
            <a:off x="1200996" y="5517232"/>
            <a:ext cx="299280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dirty="0">
                <a:solidFill>
                  <a:srgbClr val="000000"/>
                </a:solidFill>
                <a:latin typeface="Nimbus Sans L"/>
                <a:ea typeface="SimSun" pitchFamily="2" charset="-122"/>
              </a:rPr>
              <a:t>(a) Big-endian assignment</a:t>
            </a:r>
            <a:endParaRPr lang="en-CA" altLang="zh-CN" sz="2000" dirty="0">
              <a:latin typeface="Times New Roman" pitchFamily="18" charset="0"/>
              <a:ea typeface="SimSun" pitchFamily="2" charset="-122"/>
            </a:endParaRPr>
          </a:p>
        </p:txBody>
      </p:sp>
      <p:sp>
        <p:nvSpPr>
          <p:cNvPr id="176" name="Rectangle 86"/>
          <p:cNvSpPr>
            <a:spLocks noChangeArrowheads="1"/>
          </p:cNvSpPr>
          <p:nvPr/>
        </p:nvSpPr>
        <p:spPr bwMode="auto">
          <a:xfrm>
            <a:off x="5482213" y="5517232"/>
            <a:ext cx="316272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dirty="0">
                <a:solidFill>
                  <a:srgbClr val="000000"/>
                </a:solidFill>
                <a:latin typeface="Nimbus Sans L"/>
                <a:ea typeface="SimSun" pitchFamily="2" charset="-122"/>
              </a:rPr>
              <a:t>(b) Little-endian assignment</a:t>
            </a:r>
            <a:endParaRPr lang="en-CA" altLang="zh-CN" sz="2000" dirty="0">
              <a:latin typeface="Times New Roman" pitchFamily="18" charset="0"/>
              <a:ea typeface="SimSun" pitchFamily="2" charset="-122"/>
            </a:endParaRPr>
          </a:p>
        </p:txBody>
      </p:sp>
      <p:sp>
        <p:nvSpPr>
          <p:cNvPr id="177" name="Rectangle 93"/>
          <p:cNvSpPr>
            <a:spLocks noChangeArrowheads="1"/>
          </p:cNvSpPr>
          <p:nvPr/>
        </p:nvSpPr>
        <p:spPr bwMode="auto">
          <a:xfrm>
            <a:off x="3006364" y="6169223"/>
            <a:ext cx="3973845"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dirty="0">
                <a:solidFill>
                  <a:srgbClr val="000000"/>
                </a:solidFill>
                <a:latin typeface="Nimbus Roman No9 L"/>
                <a:ea typeface="SimSun" pitchFamily="2" charset="-122"/>
              </a:rPr>
              <a:t>Figure </a:t>
            </a:r>
            <a:r>
              <a:rPr lang="en-US" altLang="zh-CN" sz="2000" dirty="0" smtClean="0">
                <a:solidFill>
                  <a:srgbClr val="000000"/>
                </a:solidFill>
                <a:latin typeface="Nimbus Roman No9 L"/>
                <a:ea typeface="SimSun" pitchFamily="2" charset="-122"/>
              </a:rPr>
              <a:t>  </a:t>
            </a:r>
            <a:r>
              <a:rPr lang="en-US" altLang="zh-CN" sz="2000" dirty="0">
                <a:solidFill>
                  <a:srgbClr val="000000"/>
                </a:solidFill>
                <a:latin typeface="Nimbus Roman No9 L"/>
                <a:ea typeface="SimSun" pitchFamily="2" charset="-122"/>
              </a:rPr>
              <a:t>Byte and word addressing.</a:t>
            </a:r>
            <a:endParaRPr lang="en-CA" altLang="zh-CN" sz="2000" dirty="0">
              <a:latin typeface="Times New Roman" pitchFamily="18" charset="0"/>
              <a:ea typeface="SimSun" pitchFamily="2" charset="-122"/>
            </a:endParaRPr>
          </a:p>
        </p:txBody>
      </p:sp>
    </p:spTree>
    <p:extLst>
      <p:ext uri="{BB962C8B-B14F-4D97-AF65-F5344CB8AC3E}">
        <p14:creationId xmlns:p14="http://schemas.microsoft.com/office/powerpoint/2010/main" val="136081663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normAutofit fontScale="90000"/>
          </a:bodyPr>
          <a:lstStyle/>
          <a:p>
            <a:pPr eaLnBrk="1" hangingPunct="1"/>
            <a:r>
              <a:rPr lang="en-US" altLang="zh-CN" smtClean="0">
                <a:ea typeface="SimSun" pitchFamily="2" charset="-122"/>
              </a:rPr>
              <a:t>Memory Location, Addresses, and Operation</a:t>
            </a:r>
            <a:endParaRPr lang="zh-CN" altLang="en-US" smtClean="0">
              <a:ea typeface="SimSun" pitchFamily="2" charset="-122"/>
            </a:endParaRPr>
          </a:p>
        </p:txBody>
      </p:sp>
      <p:sp>
        <p:nvSpPr>
          <p:cNvPr id="24579" name="Rectangle 3"/>
          <p:cNvSpPr>
            <a:spLocks noGrp="1" noChangeArrowheads="1"/>
          </p:cNvSpPr>
          <p:nvPr>
            <p:ph type="body" idx="1"/>
          </p:nvPr>
        </p:nvSpPr>
        <p:spPr/>
        <p:txBody>
          <a:bodyPr/>
          <a:lstStyle/>
          <a:p>
            <a:pPr eaLnBrk="1" hangingPunct="1">
              <a:lnSpc>
                <a:spcPct val="90000"/>
              </a:lnSpc>
            </a:pPr>
            <a:r>
              <a:rPr lang="en-US" altLang="zh-CN" smtClean="0">
                <a:ea typeface="SimSun" pitchFamily="2" charset="-122"/>
              </a:rPr>
              <a:t>Address ordering of bytes</a:t>
            </a:r>
          </a:p>
          <a:p>
            <a:pPr eaLnBrk="1" hangingPunct="1">
              <a:lnSpc>
                <a:spcPct val="90000"/>
              </a:lnSpc>
            </a:pPr>
            <a:r>
              <a:rPr lang="en-US" altLang="zh-CN" smtClean="0">
                <a:ea typeface="SimSun" pitchFamily="2" charset="-122"/>
              </a:rPr>
              <a:t>Word alignment</a:t>
            </a:r>
          </a:p>
          <a:p>
            <a:pPr lvl="1" eaLnBrk="1" hangingPunct="1">
              <a:lnSpc>
                <a:spcPct val="90000"/>
              </a:lnSpc>
            </a:pPr>
            <a:r>
              <a:rPr lang="en-US" altLang="zh-CN" smtClean="0">
                <a:ea typeface="SimSun" pitchFamily="2" charset="-122"/>
              </a:rPr>
              <a:t>Words are said to be aligned in memory if they begin at a byte addr. that is a multiple of the num of bytes in a word.</a:t>
            </a:r>
          </a:p>
          <a:p>
            <a:pPr lvl="2" eaLnBrk="1" hangingPunct="1">
              <a:lnSpc>
                <a:spcPct val="90000"/>
              </a:lnSpc>
            </a:pPr>
            <a:r>
              <a:rPr lang="en-US" altLang="zh-CN" smtClean="0">
                <a:ea typeface="SimSun" pitchFamily="2" charset="-122"/>
              </a:rPr>
              <a:t>16-bit word: word addresses: 0, 2, 4,….</a:t>
            </a:r>
          </a:p>
          <a:p>
            <a:pPr lvl="2" eaLnBrk="1" hangingPunct="1">
              <a:lnSpc>
                <a:spcPct val="90000"/>
              </a:lnSpc>
            </a:pPr>
            <a:r>
              <a:rPr lang="en-US" altLang="zh-CN" smtClean="0">
                <a:ea typeface="SimSun" pitchFamily="2" charset="-122"/>
              </a:rPr>
              <a:t>32-bit word: word addresses: 0, 4, 8,….</a:t>
            </a:r>
          </a:p>
          <a:p>
            <a:pPr lvl="2" eaLnBrk="1" hangingPunct="1">
              <a:lnSpc>
                <a:spcPct val="90000"/>
              </a:lnSpc>
            </a:pPr>
            <a:r>
              <a:rPr lang="en-US" altLang="zh-CN" smtClean="0">
                <a:ea typeface="SimSun" pitchFamily="2" charset="-122"/>
              </a:rPr>
              <a:t>64-bit word: word addresses: 0, 8,16,….</a:t>
            </a:r>
          </a:p>
          <a:p>
            <a:pPr eaLnBrk="1" hangingPunct="1">
              <a:lnSpc>
                <a:spcPct val="90000"/>
              </a:lnSpc>
            </a:pPr>
            <a:r>
              <a:rPr lang="en-US" altLang="zh-CN" smtClean="0">
                <a:ea typeface="SimSun" pitchFamily="2" charset="-122"/>
              </a:rPr>
              <a:t>Access numbers, characters, and character strings</a:t>
            </a:r>
          </a:p>
        </p:txBody>
      </p:sp>
    </p:spTree>
    <p:extLst>
      <p:ext uri="{BB962C8B-B14F-4D97-AF65-F5344CB8AC3E}">
        <p14:creationId xmlns:p14="http://schemas.microsoft.com/office/powerpoint/2010/main" val="39875787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xfrm>
            <a:off x="457200" y="274638"/>
            <a:ext cx="8229600" cy="778098"/>
          </a:xfrm>
        </p:spPr>
        <p:txBody>
          <a:bodyPr/>
          <a:lstStyle/>
          <a:p>
            <a:pPr eaLnBrk="1" hangingPunct="1"/>
            <a:r>
              <a:rPr lang="en-US" altLang="zh-CN" dirty="0" smtClean="0">
                <a:ea typeface="SimSun" pitchFamily="2" charset="-122"/>
              </a:rPr>
              <a:t>Memory Operation</a:t>
            </a:r>
            <a:endParaRPr lang="zh-CN" altLang="en-US" dirty="0" smtClean="0">
              <a:ea typeface="SimSun" pitchFamily="2" charset="-122"/>
            </a:endParaRPr>
          </a:p>
        </p:txBody>
      </p:sp>
      <p:sp>
        <p:nvSpPr>
          <p:cNvPr id="25603" name="Rectangle 3"/>
          <p:cNvSpPr>
            <a:spLocks noGrp="1" noChangeArrowheads="1"/>
          </p:cNvSpPr>
          <p:nvPr>
            <p:ph type="body" idx="1"/>
          </p:nvPr>
        </p:nvSpPr>
        <p:spPr>
          <a:xfrm>
            <a:off x="457200" y="1196752"/>
            <a:ext cx="8229600" cy="4929411"/>
          </a:xfrm>
        </p:spPr>
        <p:txBody>
          <a:bodyPr/>
          <a:lstStyle/>
          <a:p>
            <a:pPr eaLnBrk="1" hangingPunct="1"/>
            <a:r>
              <a:rPr lang="en-US" altLang="zh-CN" dirty="0" smtClean="0">
                <a:latin typeface="Arial" pitchFamily="34" charset="0"/>
                <a:ea typeface="SimSun" pitchFamily="2" charset="-122"/>
                <a:cs typeface="Arial" pitchFamily="34" charset="0"/>
              </a:rPr>
              <a:t>Load (or Read or Fetch)</a:t>
            </a:r>
          </a:p>
          <a:p>
            <a:pPr eaLnBrk="1" hangingPunct="1">
              <a:buFont typeface="Wingdings" pitchFamily="2" charset="2"/>
              <a:buChar char="Ø"/>
            </a:pPr>
            <a:r>
              <a:rPr lang="en-US" altLang="zh-CN" sz="2400" dirty="0" smtClean="0">
                <a:latin typeface="Arial" pitchFamily="34" charset="0"/>
                <a:ea typeface="SimSun" pitchFamily="2" charset="-122"/>
                <a:cs typeface="Arial" pitchFamily="34" charset="0"/>
              </a:rPr>
              <a:t>Copy the content. The memory content doesn’t change.</a:t>
            </a:r>
          </a:p>
          <a:p>
            <a:pPr eaLnBrk="1" hangingPunct="1">
              <a:buFont typeface="Wingdings" pitchFamily="2" charset="2"/>
              <a:buChar char="Ø"/>
            </a:pPr>
            <a:r>
              <a:rPr lang="en-US" altLang="zh-CN" sz="2400" dirty="0" smtClean="0">
                <a:latin typeface="Arial" pitchFamily="34" charset="0"/>
                <a:ea typeface="SimSun" pitchFamily="2" charset="-122"/>
                <a:cs typeface="Arial" pitchFamily="34" charset="0"/>
              </a:rPr>
              <a:t>Address – Load</a:t>
            </a:r>
          </a:p>
          <a:p>
            <a:pPr eaLnBrk="1" hangingPunct="1">
              <a:buFont typeface="Wingdings" pitchFamily="2" charset="2"/>
              <a:buChar char="Ø"/>
            </a:pPr>
            <a:r>
              <a:rPr lang="en-US" altLang="zh-CN" sz="2400" dirty="0" smtClean="0">
                <a:latin typeface="Arial" pitchFamily="34" charset="0"/>
                <a:ea typeface="SimSun" pitchFamily="2" charset="-122"/>
                <a:cs typeface="Arial" pitchFamily="34" charset="0"/>
              </a:rPr>
              <a:t>Registers can be used</a:t>
            </a:r>
          </a:p>
          <a:p>
            <a:pPr eaLnBrk="1" hangingPunct="1">
              <a:buFont typeface="Wingdings" pitchFamily="2" charset="2"/>
              <a:buChar char="Ø"/>
            </a:pPr>
            <a:endParaRPr lang="en-US" altLang="zh-CN" sz="2400" dirty="0" smtClean="0">
              <a:latin typeface="Arial" pitchFamily="34" charset="0"/>
              <a:ea typeface="SimSun" pitchFamily="2" charset="-122"/>
              <a:cs typeface="Arial" pitchFamily="34" charset="0"/>
            </a:endParaRPr>
          </a:p>
          <a:p>
            <a:pPr eaLnBrk="1" hangingPunct="1"/>
            <a:r>
              <a:rPr lang="en-US" altLang="zh-CN" dirty="0" smtClean="0">
                <a:latin typeface="Arial" pitchFamily="34" charset="0"/>
                <a:ea typeface="SimSun" pitchFamily="2" charset="-122"/>
                <a:cs typeface="Arial" pitchFamily="34" charset="0"/>
              </a:rPr>
              <a:t>Store (or Write)</a:t>
            </a:r>
          </a:p>
          <a:p>
            <a:pPr eaLnBrk="1" hangingPunct="1">
              <a:buFont typeface="Wingdings" pitchFamily="2" charset="2"/>
              <a:buChar char="Ø"/>
            </a:pPr>
            <a:r>
              <a:rPr lang="en-US" altLang="zh-CN" sz="2400" dirty="0" smtClean="0">
                <a:latin typeface="Arial" pitchFamily="34" charset="0"/>
                <a:ea typeface="SimSun" pitchFamily="2" charset="-122"/>
                <a:cs typeface="Arial" pitchFamily="34" charset="0"/>
              </a:rPr>
              <a:t>Overwrite the content in memory</a:t>
            </a:r>
          </a:p>
          <a:p>
            <a:pPr eaLnBrk="1" hangingPunct="1">
              <a:buFont typeface="Wingdings" pitchFamily="2" charset="2"/>
              <a:buChar char="Ø"/>
            </a:pPr>
            <a:r>
              <a:rPr lang="en-US" altLang="zh-CN" sz="2400" dirty="0" smtClean="0">
                <a:latin typeface="Arial" pitchFamily="34" charset="0"/>
                <a:ea typeface="SimSun" pitchFamily="2" charset="-122"/>
                <a:cs typeface="Arial" pitchFamily="34" charset="0"/>
              </a:rPr>
              <a:t>Address and Data – Store</a:t>
            </a:r>
          </a:p>
          <a:p>
            <a:pPr eaLnBrk="1" hangingPunct="1">
              <a:buFont typeface="Wingdings" pitchFamily="2" charset="2"/>
              <a:buChar char="Ø"/>
            </a:pPr>
            <a:r>
              <a:rPr lang="en-US" altLang="zh-CN" sz="2400" dirty="0" smtClean="0">
                <a:latin typeface="Arial" pitchFamily="34" charset="0"/>
                <a:ea typeface="SimSun" pitchFamily="2" charset="-122"/>
                <a:cs typeface="Arial" pitchFamily="34" charset="0"/>
              </a:rPr>
              <a:t>Registers can be used</a:t>
            </a:r>
          </a:p>
        </p:txBody>
      </p:sp>
    </p:spTree>
    <p:extLst>
      <p:ext uri="{BB962C8B-B14F-4D97-AF65-F5344CB8AC3E}">
        <p14:creationId xmlns:p14="http://schemas.microsoft.com/office/powerpoint/2010/main" val="41084021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4"/>
          <p:cNvSpPr>
            <a:spLocks noGrp="1" noChangeArrowheads="1"/>
          </p:cNvSpPr>
          <p:nvPr>
            <p:ph type="ctrTitle"/>
          </p:nvPr>
        </p:nvSpPr>
        <p:spPr/>
        <p:txBody>
          <a:bodyPr/>
          <a:lstStyle/>
          <a:p>
            <a:pPr eaLnBrk="1" hangingPunct="1"/>
            <a:r>
              <a:rPr lang="en-US" altLang="zh-CN" sz="4400" smtClean="0">
                <a:ea typeface="SimSun" pitchFamily="2" charset="-122"/>
              </a:rPr>
              <a:t>Instruction and Instruction Sequencing</a:t>
            </a:r>
          </a:p>
        </p:txBody>
      </p:sp>
    </p:spTree>
    <p:extLst>
      <p:ext uri="{BB962C8B-B14F-4D97-AF65-F5344CB8AC3E}">
        <p14:creationId xmlns:p14="http://schemas.microsoft.com/office/powerpoint/2010/main" val="20888519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en-US" altLang="zh-CN" smtClean="0">
                <a:ea typeface="SimSun" pitchFamily="2" charset="-122"/>
              </a:rPr>
              <a:t>“Must-Perform” Operations</a:t>
            </a:r>
          </a:p>
        </p:txBody>
      </p:sp>
      <p:sp>
        <p:nvSpPr>
          <p:cNvPr id="27651" name="Rectangle 3"/>
          <p:cNvSpPr>
            <a:spLocks noGrp="1" noChangeArrowheads="1"/>
          </p:cNvSpPr>
          <p:nvPr>
            <p:ph type="body" idx="1"/>
          </p:nvPr>
        </p:nvSpPr>
        <p:spPr/>
        <p:txBody>
          <a:bodyPr/>
          <a:lstStyle/>
          <a:p>
            <a:pPr eaLnBrk="1" hangingPunct="1"/>
            <a:r>
              <a:rPr lang="en-US" altLang="zh-CN" smtClean="0">
                <a:ea typeface="SimSun" pitchFamily="2" charset="-122"/>
              </a:rPr>
              <a:t>Data transfers between the memory and the processor registers</a:t>
            </a:r>
          </a:p>
          <a:p>
            <a:pPr eaLnBrk="1" hangingPunct="1"/>
            <a:r>
              <a:rPr lang="en-US" altLang="zh-CN" smtClean="0">
                <a:ea typeface="SimSun" pitchFamily="2" charset="-122"/>
              </a:rPr>
              <a:t>Arithmetic and logic operations on data</a:t>
            </a:r>
          </a:p>
          <a:p>
            <a:pPr eaLnBrk="1" hangingPunct="1"/>
            <a:r>
              <a:rPr lang="en-US" altLang="zh-CN" smtClean="0">
                <a:ea typeface="SimSun" pitchFamily="2" charset="-122"/>
              </a:rPr>
              <a:t>Program sequencing and control</a:t>
            </a:r>
          </a:p>
          <a:p>
            <a:pPr eaLnBrk="1" hangingPunct="1"/>
            <a:r>
              <a:rPr lang="en-US" altLang="zh-CN" smtClean="0">
                <a:ea typeface="SimSun" pitchFamily="2" charset="-122"/>
              </a:rPr>
              <a:t>I/O transfers</a:t>
            </a:r>
          </a:p>
        </p:txBody>
      </p:sp>
    </p:spTree>
    <p:extLst>
      <p:ext uri="{BB962C8B-B14F-4D97-AF65-F5344CB8AC3E}">
        <p14:creationId xmlns:p14="http://schemas.microsoft.com/office/powerpoint/2010/main" val="21729114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smtClean="0"/>
              <a:t>CPU Organization</a:t>
            </a:r>
          </a:p>
        </p:txBody>
      </p:sp>
      <p:sp>
        <p:nvSpPr>
          <p:cNvPr id="326659" name="Rectangle 3"/>
          <p:cNvSpPr>
            <a:spLocks noGrp="1" noChangeArrowheads="1"/>
          </p:cNvSpPr>
          <p:nvPr>
            <p:ph type="body" idx="1"/>
          </p:nvPr>
        </p:nvSpPr>
        <p:spPr>
          <a:xfrm>
            <a:off x="381000" y="1600200"/>
            <a:ext cx="8280400" cy="4498975"/>
          </a:xfrm>
        </p:spPr>
        <p:txBody>
          <a:bodyPr>
            <a:normAutofit fontScale="92500"/>
          </a:bodyPr>
          <a:lstStyle/>
          <a:p>
            <a:pPr eaLnBrk="1" hangingPunct="1"/>
            <a:r>
              <a:rPr lang="en-US" smtClean="0"/>
              <a:t>Single Accumulator</a:t>
            </a:r>
          </a:p>
          <a:p>
            <a:pPr lvl="1" eaLnBrk="1" hangingPunct="1"/>
            <a:r>
              <a:rPr lang="en-US" smtClean="0"/>
              <a:t>Result usually goes to the Accumulator</a:t>
            </a:r>
          </a:p>
          <a:p>
            <a:pPr lvl="1" eaLnBrk="1" hangingPunct="1"/>
            <a:r>
              <a:rPr lang="en-US" smtClean="0"/>
              <a:t>Accumulator has to be saved to memory quite often</a:t>
            </a:r>
          </a:p>
          <a:p>
            <a:pPr eaLnBrk="1" hangingPunct="1"/>
            <a:r>
              <a:rPr lang="en-US" smtClean="0"/>
              <a:t>General Register</a:t>
            </a:r>
          </a:p>
          <a:p>
            <a:pPr lvl="1" eaLnBrk="1" hangingPunct="1"/>
            <a:r>
              <a:rPr lang="en-US" smtClean="0"/>
              <a:t>Registers hold operands thus reduce memory traffic</a:t>
            </a:r>
          </a:p>
          <a:p>
            <a:pPr lvl="1" eaLnBrk="1" hangingPunct="1"/>
            <a:r>
              <a:rPr lang="en-US" smtClean="0"/>
              <a:t>Register bookkeeping</a:t>
            </a:r>
          </a:p>
          <a:p>
            <a:pPr eaLnBrk="1" hangingPunct="1"/>
            <a:r>
              <a:rPr lang="en-US" smtClean="0"/>
              <a:t>Stack</a:t>
            </a:r>
          </a:p>
          <a:p>
            <a:pPr lvl="1" eaLnBrk="1" hangingPunct="1"/>
            <a:r>
              <a:rPr lang="en-US" smtClean="0"/>
              <a:t>Operands and result are always in the stack</a:t>
            </a:r>
          </a:p>
        </p:txBody>
      </p:sp>
      <p:sp>
        <p:nvSpPr>
          <p:cNvPr id="326660" name="Line 4"/>
          <p:cNvSpPr>
            <a:spLocks noChangeShapeType="1"/>
          </p:cNvSpPr>
          <p:nvPr/>
        </p:nvSpPr>
        <p:spPr bwMode="auto">
          <a:xfrm>
            <a:off x="8532813" y="6742113"/>
            <a:ext cx="5397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Tree>
    <p:extLst>
      <p:ext uri="{BB962C8B-B14F-4D97-AF65-F5344CB8AC3E}">
        <p14:creationId xmlns:p14="http://schemas.microsoft.com/office/powerpoint/2010/main" val="314023884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withEffect">
                                  <p:stCondLst>
                                    <p:cond delay="0"/>
                                  </p:stCondLst>
                                  <p:childTnLst>
                                    <p:set>
                                      <p:cBhvr>
                                        <p:cTn id="6" dur="1" fill="hold">
                                          <p:stCondLst>
                                            <p:cond delay="0"/>
                                          </p:stCondLst>
                                        </p:cTn>
                                        <p:tgtEl>
                                          <p:spTgt spid="326659">
                                            <p:txEl>
                                              <p:pRg st="0" end="0"/>
                                            </p:txEl>
                                          </p:spTgt>
                                        </p:tgtEl>
                                        <p:attrNameLst>
                                          <p:attrName>style.visibility</p:attrName>
                                        </p:attrNameLst>
                                      </p:cBhvr>
                                      <p:to>
                                        <p:strVal val="visible"/>
                                      </p:to>
                                    </p:set>
                                    <p:animEffect transition="in" filter="wipe(left)">
                                      <p:cBhvr>
                                        <p:cTn id="7" dur="500"/>
                                        <p:tgtEl>
                                          <p:spTgt spid="326659">
                                            <p:txEl>
                                              <p:pRg st="0" end="0"/>
                                            </p:txEl>
                                          </p:spTgt>
                                        </p:tgtEl>
                                      </p:cBhvr>
                                    </p:animEffect>
                                  </p:childTnLst>
                                </p:cTn>
                              </p:par>
                            </p:childTnLst>
                          </p:cTn>
                        </p:par>
                        <p:par>
                          <p:cTn id="8" fill="hold" nodeType="afterGroup">
                            <p:stCondLst>
                              <p:cond delay="500"/>
                            </p:stCondLst>
                            <p:childTnLst>
                              <p:par>
                                <p:cTn id="9" presetID="22" presetClass="entr" presetSubtype="8" fill="hold" nodeType="afterEffect">
                                  <p:stCondLst>
                                    <p:cond delay="0"/>
                                  </p:stCondLst>
                                  <p:childTnLst>
                                    <p:set>
                                      <p:cBhvr>
                                        <p:cTn id="10" dur="1" fill="hold">
                                          <p:stCondLst>
                                            <p:cond delay="0"/>
                                          </p:stCondLst>
                                        </p:cTn>
                                        <p:tgtEl>
                                          <p:spTgt spid="326659">
                                            <p:txEl>
                                              <p:pRg st="1" end="1"/>
                                            </p:txEl>
                                          </p:spTgt>
                                        </p:tgtEl>
                                        <p:attrNameLst>
                                          <p:attrName>style.visibility</p:attrName>
                                        </p:attrNameLst>
                                      </p:cBhvr>
                                      <p:to>
                                        <p:strVal val="visible"/>
                                      </p:to>
                                    </p:set>
                                    <p:animEffect transition="in" filter="wipe(left)">
                                      <p:cBhvr>
                                        <p:cTn id="11" dur="500"/>
                                        <p:tgtEl>
                                          <p:spTgt spid="326659">
                                            <p:txEl>
                                              <p:pRg st="1" end="1"/>
                                            </p:txEl>
                                          </p:spTgt>
                                        </p:tgtEl>
                                      </p:cBhvr>
                                    </p:animEffect>
                                  </p:childTnLst>
                                </p:cTn>
                              </p:par>
                            </p:childTnLst>
                          </p:cTn>
                        </p:par>
                        <p:par>
                          <p:cTn id="12" fill="hold" nodeType="afterGroup">
                            <p:stCondLst>
                              <p:cond delay="1000"/>
                            </p:stCondLst>
                            <p:childTnLst>
                              <p:par>
                                <p:cTn id="13" presetID="22" presetClass="entr" presetSubtype="8" fill="hold" nodeType="afterEffect">
                                  <p:stCondLst>
                                    <p:cond delay="0"/>
                                  </p:stCondLst>
                                  <p:childTnLst>
                                    <p:set>
                                      <p:cBhvr>
                                        <p:cTn id="14" dur="1" fill="hold">
                                          <p:stCondLst>
                                            <p:cond delay="0"/>
                                          </p:stCondLst>
                                        </p:cTn>
                                        <p:tgtEl>
                                          <p:spTgt spid="326659">
                                            <p:txEl>
                                              <p:pRg st="2" end="2"/>
                                            </p:txEl>
                                          </p:spTgt>
                                        </p:tgtEl>
                                        <p:attrNameLst>
                                          <p:attrName>style.visibility</p:attrName>
                                        </p:attrNameLst>
                                      </p:cBhvr>
                                      <p:to>
                                        <p:strVal val="visible"/>
                                      </p:to>
                                    </p:set>
                                    <p:animEffect transition="in" filter="wipe(left)">
                                      <p:cBhvr>
                                        <p:cTn id="15" dur="500"/>
                                        <p:tgtEl>
                                          <p:spTgt spid="326659">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22" presetClass="entr" presetSubtype="8" fill="hold" nodeType="clickEffect">
                                  <p:stCondLst>
                                    <p:cond delay="0"/>
                                  </p:stCondLst>
                                  <p:childTnLst>
                                    <p:set>
                                      <p:cBhvr>
                                        <p:cTn id="19" dur="1" fill="hold">
                                          <p:stCondLst>
                                            <p:cond delay="0"/>
                                          </p:stCondLst>
                                        </p:cTn>
                                        <p:tgtEl>
                                          <p:spTgt spid="326659">
                                            <p:txEl>
                                              <p:pRg st="3" end="3"/>
                                            </p:txEl>
                                          </p:spTgt>
                                        </p:tgtEl>
                                        <p:attrNameLst>
                                          <p:attrName>style.visibility</p:attrName>
                                        </p:attrNameLst>
                                      </p:cBhvr>
                                      <p:to>
                                        <p:strVal val="visible"/>
                                      </p:to>
                                    </p:set>
                                    <p:animEffect transition="in" filter="wipe(left)">
                                      <p:cBhvr>
                                        <p:cTn id="20" dur="500"/>
                                        <p:tgtEl>
                                          <p:spTgt spid="326659">
                                            <p:txEl>
                                              <p:pRg st="3" end="3"/>
                                            </p:txEl>
                                          </p:spTgt>
                                        </p:tgtEl>
                                      </p:cBhvr>
                                    </p:animEffect>
                                  </p:childTnLst>
                                </p:cTn>
                              </p:par>
                            </p:childTnLst>
                          </p:cTn>
                        </p:par>
                        <p:par>
                          <p:cTn id="21" fill="hold" nodeType="afterGroup">
                            <p:stCondLst>
                              <p:cond delay="500"/>
                            </p:stCondLst>
                            <p:childTnLst>
                              <p:par>
                                <p:cTn id="22" presetID="22" presetClass="entr" presetSubtype="8" fill="hold" nodeType="afterEffect">
                                  <p:stCondLst>
                                    <p:cond delay="0"/>
                                  </p:stCondLst>
                                  <p:childTnLst>
                                    <p:set>
                                      <p:cBhvr>
                                        <p:cTn id="23" dur="1" fill="hold">
                                          <p:stCondLst>
                                            <p:cond delay="0"/>
                                          </p:stCondLst>
                                        </p:cTn>
                                        <p:tgtEl>
                                          <p:spTgt spid="326659">
                                            <p:txEl>
                                              <p:pRg st="4" end="4"/>
                                            </p:txEl>
                                          </p:spTgt>
                                        </p:tgtEl>
                                        <p:attrNameLst>
                                          <p:attrName>style.visibility</p:attrName>
                                        </p:attrNameLst>
                                      </p:cBhvr>
                                      <p:to>
                                        <p:strVal val="visible"/>
                                      </p:to>
                                    </p:set>
                                    <p:animEffect transition="in" filter="wipe(left)">
                                      <p:cBhvr>
                                        <p:cTn id="24" dur="500"/>
                                        <p:tgtEl>
                                          <p:spTgt spid="326659">
                                            <p:txEl>
                                              <p:pRg st="4" end="4"/>
                                            </p:txEl>
                                          </p:spTgt>
                                        </p:tgtEl>
                                      </p:cBhvr>
                                    </p:animEffect>
                                  </p:childTnLst>
                                </p:cTn>
                              </p:par>
                            </p:childTnLst>
                          </p:cTn>
                        </p:par>
                        <p:par>
                          <p:cTn id="25" fill="hold" nodeType="afterGroup">
                            <p:stCondLst>
                              <p:cond delay="1000"/>
                            </p:stCondLst>
                            <p:childTnLst>
                              <p:par>
                                <p:cTn id="26" presetID="22" presetClass="entr" presetSubtype="8" fill="hold" nodeType="afterEffect">
                                  <p:stCondLst>
                                    <p:cond delay="0"/>
                                  </p:stCondLst>
                                  <p:childTnLst>
                                    <p:set>
                                      <p:cBhvr>
                                        <p:cTn id="27" dur="1" fill="hold">
                                          <p:stCondLst>
                                            <p:cond delay="0"/>
                                          </p:stCondLst>
                                        </p:cTn>
                                        <p:tgtEl>
                                          <p:spTgt spid="326659">
                                            <p:txEl>
                                              <p:pRg st="5" end="5"/>
                                            </p:txEl>
                                          </p:spTgt>
                                        </p:tgtEl>
                                        <p:attrNameLst>
                                          <p:attrName>style.visibility</p:attrName>
                                        </p:attrNameLst>
                                      </p:cBhvr>
                                      <p:to>
                                        <p:strVal val="visible"/>
                                      </p:to>
                                    </p:set>
                                    <p:animEffect transition="in" filter="wipe(left)">
                                      <p:cBhvr>
                                        <p:cTn id="28" dur="500"/>
                                        <p:tgtEl>
                                          <p:spTgt spid="326659">
                                            <p:txEl>
                                              <p:pRg st="5" end="5"/>
                                            </p:txEl>
                                          </p:spTgt>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22" presetClass="entr" presetSubtype="8" fill="hold" nodeType="clickEffect">
                                  <p:stCondLst>
                                    <p:cond delay="0"/>
                                  </p:stCondLst>
                                  <p:childTnLst>
                                    <p:set>
                                      <p:cBhvr>
                                        <p:cTn id="32" dur="1" fill="hold">
                                          <p:stCondLst>
                                            <p:cond delay="0"/>
                                          </p:stCondLst>
                                        </p:cTn>
                                        <p:tgtEl>
                                          <p:spTgt spid="326659">
                                            <p:txEl>
                                              <p:pRg st="6" end="6"/>
                                            </p:txEl>
                                          </p:spTgt>
                                        </p:tgtEl>
                                        <p:attrNameLst>
                                          <p:attrName>style.visibility</p:attrName>
                                        </p:attrNameLst>
                                      </p:cBhvr>
                                      <p:to>
                                        <p:strVal val="visible"/>
                                      </p:to>
                                    </p:set>
                                    <p:animEffect transition="in" filter="wipe(left)">
                                      <p:cBhvr>
                                        <p:cTn id="33" dur="500"/>
                                        <p:tgtEl>
                                          <p:spTgt spid="326659">
                                            <p:txEl>
                                              <p:pRg st="6" end="6"/>
                                            </p:txEl>
                                          </p:spTgt>
                                        </p:tgtEl>
                                      </p:cBhvr>
                                    </p:animEffect>
                                  </p:childTnLst>
                                </p:cTn>
                              </p:par>
                            </p:childTnLst>
                          </p:cTn>
                        </p:par>
                        <p:par>
                          <p:cTn id="34" fill="hold" nodeType="afterGroup">
                            <p:stCondLst>
                              <p:cond delay="500"/>
                            </p:stCondLst>
                            <p:childTnLst>
                              <p:par>
                                <p:cTn id="35" presetID="22" presetClass="entr" presetSubtype="8" fill="hold" nodeType="afterEffect">
                                  <p:stCondLst>
                                    <p:cond delay="0"/>
                                  </p:stCondLst>
                                  <p:childTnLst>
                                    <p:set>
                                      <p:cBhvr>
                                        <p:cTn id="36" dur="1" fill="hold">
                                          <p:stCondLst>
                                            <p:cond delay="0"/>
                                          </p:stCondLst>
                                        </p:cTn>
                                        <p:tgtEl>
                                          <p:spTgt spid="326659">
                                            <p:txEl>
                                              <p:pRg st="7" end="7"/>
                                            </p:txEl>
                                          </p:spTgt>
                                        </p:tgtEl>
                                        <p:attrNameLst>
                                          <p:attrName>style.visibility</p:attrName>
                                        </p:attrNameLst>
                                      </p:cBhvr>
                                      <p:to>
                                        <p:strVal val="visible"/>
                                      </p:to>
                                    </p:set>
                                    <p:animEffect transition="in" filter="wipe(left)">
                                      <p:cBhvr>
                                        <p:cTn id="37" dur="500"/>
                                        <p:tgtEl>
                                          <p:spTgt spid="326659">
                                            <p:txEl>
                                              <p:pRg st="7" end="7"/>
                                            </p:txEl>
                                          </p:spTgt>
                                        </p:tgtEl>
                                      </p:cBhvr>
                                    </p:animEffect>
                                  </p:childTnLst>
                                </p:cTn>
                              </p:par>
                              <p:par>
                                <p:cTn id="38" presetID="1" presetClass="entr" presetSubtype="0" fill="hold" grpId="0" nodeType="withEffect">
                                  <p:stCondLst>
                                    <p:cond delay="0"/>
                                  </p:stCondLst>
                                  <p:childTnLst>
                                    <p:set>
                                      <p:cBhvr>
                                        <p:cTn id="39" dur="1" fill="hold">
                                          <p:stCondLst>
                                            <p:cond delay="0"/>
                                          </p:stCondLst>
                                        </p:cTn>
                                        <p:tgtEl>
                                          <p:spTgt spid="3266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666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altLang="zh-CN" smtClean="0">
                <a:ea typeface="SimSun" pitchFamily="2" charset="-122"/>
              </a:rPr>
              <a:t>Register Transfer Notation</a:t>
            </a:r>
          </a:p>
        </p:txBody>
      </p:sp>
      <p:sp>
        <p:nvSpPr>
          <p:cNvPr id="28675" name="Rectangle 3"/>
          <p:cNvSpPr>
            <a:spLocks noGrp="1" noChangeArrowheads="1"/>
          </p:cNvSpPr>
          <p:nvPr>
            <p:ph type="body" idx="1"/>
          </p:nvPr>
        </p:nvSpPr>
        <p:spPr/>
        <p:txBody>
          <a:bodyPr/>
          <a:lstStyle/>
          <a:p>
            <a:pPr eaLnBrk="1" hangingPunct="1"/>
            <a:r>
              <a:rPr lang="en-US" altLang="zh-CN" smtClean="0">
                <a:ea typeface="SimSun" pitchFamily="2" charset="-122"/>
              </a:rPr>
              <a:t>Identify a location by a symbolic name standing for its hardware binary address (LOC, R0,…)</a:t>
            </a:r>
          </a:p>
          <a:p>
            <a:pPr eaLnBrk="1" hangingPunct="1"/>
            <a:r>
              <a:rPr lang="en-US" altLang="zh-CN" smtClean="0">
                <a:ea typeface="SimSun" pitchFamily="2" charset="-122"/>
              </a:rPr>
              <a:t>Contents of a location are denoted by placing square brackets around the name of the location (R1</a:t>
            </a:r>
            <a:r>
              <a:rPr lang="en-US" altLang="zh-CN" smtClean="0">
                <a:ea typeface="SimSun" pitchFamily="2" charset="-122"/>
                <a:cs typeface="Arial" pitchFamily="34" charset="0"/>
              </a:rPr>
              <a:t>←[LOC], R3 ←[R1]+[R2])</a:t>
            </a:r>
          </a:p>
          <a:p>
            <a:pPr eaLnBrk="1" hangingPunct="1"/>
            <a:r>
              <a:rPr lang="en-US" altLang="zh-CN" smtClean="0">
                <a:ea typeface="SimSun" pitchFamily="2" charset="-122"/>
                <a:cs typeface="Arial" pitchFamily="34" charset="0"/>
              </a:rPr>
              <a:t>Register Transfer Notation (RTN)</a:t>
            </a:r>
          </a:p>
        </p:txBody>
      </p:sp>
    </p:spTree>
    <p:extLst>
      <p:ext uri="{BB962C8B-B14F-4D97-AF65-F5344CB8AC3E}">
        <p14:creationId xmlns:p14="http://schemas.microsoft.com/office/powerpoint/2010/main" val="7168134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altLang="zh-CN" smtClean="0">
                <a:ea typeface="SimSun" pitchFamily="2" charset="-122"/>
              </a:rPr>
              <a:t>Assembly Language Notation</a:t>
            </a:r>
          </a:p>
        </p:txBody>
      </p:sp>
      <p:sp>
        <p:nvSpPr>
          <p:cNvPr id="2" name="TextBox 1"/>
          <p:cNvSpPr txBox="1"/>
          <p:nvPr/>
        </p:nvSpPr>
        <p:spPr>
          <a:xfrm>
            <a:off x="323528" y="1412776"/>
            <a:ext cx="8640960" cy="3416320"/>
          </a:xfrm>
          <a:prstGeom prst="rect">
            <a:avLst/>
          </a:prstGeom>
          <a:noFill/>
        </p:spPr>
        <p:txBody>
          <a:bodyPr wrap="square" rtlCol="0">
            <a:spAutoFit/>
          </a:bodyPr>
          <a:lstStyle/>
          <a:p>
            <a:r>
              <a:rPr lang="en-US" sz="2400" dirty="0" smtClean="0">
                <a:latin typeface="Arial" pitchFamily="34" charset="0"/>
                <a:cs typeface="Arial" pitchFamily="34" charset="0"/>
              </a:rPr>
              <a:t>We consider different types of machine </a:t>
            </a:r>
          </a:p>
          <a:p>
            <a:endParaRPr lang="en-US" sz="2400" dirty="0">
              <a:latin typeface="Arial" pitchFamily="34" charset="0"/>
              <a:cs typeface="Arial" pitchFamily="34" charset="0"/>
            </a:endParaRPr>
          </a:p>
          <a:p>
            <a:pPr marL="457200" indent="-457200">
              <a:buAutoNum type="arabicPeriod"/>
            </a:pPr>
            <a:r>
              <a:rPr lang="en-US" sz="2400" dirty="0" smtClean="0">
                <a:latin typeface="Arial" pitchFamily="34" charset="0"/>
                <a:cs typeface="Arial" pitchFamily="34" charset="0"/>
              </a:rPr>
              <a:t>Three address machine</a:t>
            </a:r>
          </a:p>
          <a:p>
            <a:pPr marL="457200" indent="-457200">
              <a:buAutoNum type="arabicPeriod"/>
            </a:pPr>
            <a:endParaRPr lang="en-US" sz="2400" dirty="0" smtClean="0">
              <a:latin typeface="Arial" pitchFamily="34" charset="0"/>
              <a:cs typeface="Arial" pitchFamily="34" charset="0"/>
            </a:endParaRPr>
          </a:p>
          <a:p>
            <a:pPr marL="457200" indent="-457200">
              <a:buAutoNum type="arabicPeriod"/>
            </a:pPr>
            <a:r>
              <a:rPr lang="en-US" sz="2400" dirty="0" smtClean="0">
                <a:latin typeface="Arial" pitchFamily="34" charset="0"/>
                <a:cs typeface="Arial" pitchFamily="34" charset="0"/>
              </a:rPr>
              <a:t>Two address machine</a:t>
            </a:r>
          </a:p>
          <a:p>
            <a:pPr marL="457200" indent="-457200">
              <a:buAutoNum type="arabicPeriod"/>
            </a:pPr>
            <a:endParaRPr lang="en-US" sz="2400" dirty="0" smtClean="0">
              <a:latin typeface="Arial" pitchFamily="34" charset="0"/>
              <a:cs typeface="Arial" pitchFamily="34" charset="0"/>
            </a:endParaRPr>
          </a:p>
          <a:p>
            <a:pPr marL="457200" indent="-457200">
              <a:buAutoNum type="arabicPeriod"/>
            </a:pPr>
            <a:r>
              <a:rPr lang="en-US" sz="2400" dirty="0" smtClean="0">
                <a:latin typeface="Arial" pitchFamily="34" charset="0"/>
                <a:cs typeface="Arial" pitchFamily="34" charset="0"/>
              </a:rPr>
              <a:t>One address machine</a:t>
            </a:r>
          </a:p>
          <a:p>
            <a:pPr marL="457200" indent="-457200">
              <a:buAutoNum type="arabicPeriod"/>
            </a:pPr>
            <a:endParaRPr lang="en-US" sz="2400" dirty="0" smtClean="0">
              <a:latin typeface="Arial" pitchFamily="34" charset="0"/>
              <a:cs typeface="Arial" pitchFamily="34" charset="0"/>
            </a:endParaRPr>
          </a:p>
          <a:p>
            <a:pPr marL="457200" indent="-457200">
              <a:buAutoNum type="arabicPeriod"/>
            </a:pPr>
            <a:r>
              <a:rPr lang="en-US" sz="2400" dirty="0" smtClean="0">
                <a:latin typeface="Arial" pitchFamily="34" charset="0"/>
                <a:cs typeface="Arial" pitchFamily="34" charset="0"/>
              </a:rPr>
              <a:t>Zero address machine</a:t>
            </a:r>
            <a:endParaRPr lang="en-IN" sz="2400" dirty="0">
              <a:latin typeface="Arial" pitchFamily="34" charset="0"/>
              <a:cs typeface="Arial" pitchFamily="34" charset="0"/>
            </a:endParaRPr>
          </a:p>
        </p:txBody>
      </p:sp>
    </p:spTree>
    <p:extLst>
      <p:ext uri="{BB962C8B-B14F-4D97-AF65-F5344CB8AC3E}">
        <p14:creationId xmlns:p14="http://schemas.microsoft.com/office/powerpoint/2010/main" val="14929923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260648"/>
            <a:ext cx="8352928" cy="4893647"/>
          </a:xfrm>
          <a:prstGeom prst="rect">
            <a:avLst/>
          </a:prstGeom>
          <a:noFill/>
        </p:spPr>
        <p:txBody>
          <a:bodyPr wrap="square" rtlCol="0">
            <a:spAutoFit/>
          </a:bodyPr>
          <a:lstStyle/>
          <a:p>
            <a:r>
              <a:rPr lang="en-US" sz="2400" dirty="0" smtClean="0">
                <a:latin typeface="Arial" pitchFamily="34" charset="0"/>
                <a:cs typeface="Arial" pitchFamily="34" charset="0"/>
              </a:rPr>
              <a:t>Three address Instructions:</a:t>
            </a:r>
          </a:p>
          <a:p>
            <a:endParaRPr lang="en-US" sz="2400" dirty="0" smtClean="0">
              <a:latin typeface="Arial" pitchFamily="34" charset="0"/>
              <a:cs typeface="Arial" pitchFamily="34" charset="0"/>
            </a:endParaRPr>
          </a:p>
          <a:p>
            <a:pPr marL="457200" indent="-457200">
              <a:buAutoNum type="arabicPeriod"/>
            </a:pPr>
            <a:r>
              <a:rPr lang="en-US" sz="2400" dirty="0" smtClean="0">
                <a:latin typeface="Arial" pitchFamily="34" charset="0"/>
                <a:cs typeface="Arial" pitchFamily="34" charset="0"/>
              </a:rPr>
              <a:t>ADD  R1, R2, R3;  	R3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 [R1] + [R2]</a:t>
            </a:r>
          </a:p>
          <a:p>
            <a:pPr marL="457200" indent="-457200">
              <a:buAutoNum type="arabicPeriod"/>
            </a:pPr>
            <a:endParaRPr lang="en-US" sz="2400" dirty="0" smtClean="0">
              <a:latin typeface="Arial" pitchFamily="34" charset="0"/>
              <a:cs typeface="Arial" pitchFamily="34" charset="0"/>
            </a:endParaRPr>
          </a:p>
          <a:p>
            <a:pPr marL="457200" indent="-457200">
              <a:buFontTx/>
              <a:buAutoNum type="arabicPeriod"/>
            </a:pPr>
            <a:r>
              <a:rPr lang="en-US" sz="2400" dirty="0" smtClean="0">
                <a:latin typeface="Arial" pitchFamily="34" charset="0"/>
                <a:cs typeface="Arial" pitchFamily="34" charset="0"/>
              </a:rPr>
              <a:t>SUB  R1, R2, R3;  	R3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[R1] – [R2]</a:t>
            </a:r>
          </a:p>
          <a:p>
            <a:pPr marL="457200" indent="-457200">
              <a:buFontTx/>
              <a:buAutoNum type="arabicPeriod"/>
            </a:pPr>
            <a:endParaRPr lang="en-US" sz="2400" dirty="0" smtClean="0">
              <a:latin typeface="Arial" pitchFamily="34" charset="0"/>
              <a:cs typeface="Arial" pitchFamily="34" charset="0"/>
            </a:endParaRPr>
          </a:p>
          <a:p>
            <a:pPr marL="457200" indent="-457200">
              <a:buFontTx/>
              <a:buAutoNum type="arabicPeriod"/>
            </a:pPr>
            <a:r>
              <a:rPr lang="en-US" sz="2400" dirty="0" smtClean="0">
                <a:latin typeface="Arial" pitchFamily="34" charset="0"/>
                <a:cs typeface="Arial" pitchFamily="34" charset="0"/>
              </a:rPr>
              <a:t>MUL  R1, R2, R3;  	R3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[R1] * [R2]</a:t>
            </a:r>
          </a:p>
          <a:p>
            <a:pPr marL="457200" indent="-457200">
              <a:buFontTx/>
              <a:buAutoNum type="arabicPeriod"/>
            </a:pPr>
            <a:endParaRPr lang="en-US" sz="2400" dirty="0" smtClean="0">
              <a:latin typeface="Arial" pitchFamily="34" charset="0"/>
              <a:cs typeface="Arial" pitchFamily="34" charset="0"/>
            </a:endParaRPr>
          </a:p>
          <a:p>
            <a:pPr marL="457200" indent="-457200">
              <a:buFontTx/>
              <a:buAutoNum type="arabicPeriod"/>
            </a:pPr>
            <a:r>
              <a:rPr lang="en-US" sz="2400" dirty="0" smtClean="0">
                <a:latin typeface="Arial" pitchFamily="34" charset="0"/>
                <a:cs typeface="Arial" pitchFamily="34" charset="0"/>
              </a:rPr>
              <a:t>DIV   R1, R2, R3;  	R3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[R1] / [R2]</a:t>
            </a:r>
          </a:p>
          <a:p>
            <a:pPr marL="457200" indent="-457200">
              <a:buFontTx/>
              <a:buAutoNum type="arabicPeriod"/>
            </a:pPr>
            <a:endParaRPr lang="en-US" sz="2400" dirty="0" smtClean="0">
              <a:latin typeface="Arial" pitchFamily="34" charset="0"/>
              <a:cs typeface="Arial" pitchFamily="34" charset="0"/>
            </a:endParaRPr>
          </a:p>
          <a:p>
            <a:pPr marL="457200" indent="-457200">
              <a:buFontTx/>
              <a:buAutoNum type="arabicPeriod"/>
            </a:pPr>
            <a:r>
              <a:rPr lang="en-US" sz="2400" dirty="0" smtClean="0">
                <a:latin typeface="Arial" pitchFamily="34" charset="0"/>
                <a:cs typeface="Arial" pitchFamily="34" charset="0"/>
              </a:rPr>
              <a:t>LOAD  M, R        ;          R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 [ M ]</a:t>
            </a:r>
          </a:p>
          <a:p>
            <a:pPr marL="457200" indent="-457200">
              <a:buFontTx/>
              <a:buAutoNum type="arabicPeriod"/>
            </a:pPr>
            <a:endParaRPr lang="en-US" sz="2400" dirty="0" smtClean="0">
              <a:latin typeface="Arial" pitchFamily="34" charset="0"/>
              <a:cs typeface="Arial" pitchFamily="34" charset="0"/>
            </a:endParaRPr>
          </a:p>
          <a:p>
            <a:pPr marL="457200" indent="-457200">
              <a:buFontTx/>
              <a:buAutoNum type="arabicPeriod"/>
            </a:pPr>
            <a:r>
              <a:rPr lang="en-US" sz="2400" dirty="0" smtClean="0">
                <a:latin typeface="Arial" pitchFamily="34" charset="0"/>
                <a:cs typeface="Arial" pitchFamily="34" charset="0"/>
              </a:rPr>
              <a:t>STORE  R, M     ;          [M]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 [R]</a:t>
            </a:r>
          </a:p>
        </p:txBody>
      </p:sp>
    </p:spTree>
    <p:extLst>
      <p:ext uri="{BB962C8B-B14F-4D97-AF65-F5344CB8AC3E}">
        <p14:creationId xmlns:p14="http://schemas.microsoft.com/office/powerpoint/2010/main" val="30706468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707" name="Rectangle 3"/>
          <p:cNvSpPr>
            <a:spLocks noGrp="1" noChangeArrowheads="1"/>
          </p:cNvSpPr>
          <p:nvPr>
            <p:ph type="body" idx="1"/>
          </p:nvPr>
        </p:nvSpPr>
        <p:spPr>
          <a:xfrm>
            <a:off x="457200" y="1719263"/>
            <a:ext cx="8229600" cy="3894137"/>
          </a:xfrm>
        </p:spPr>
        <p:txBody>
          <a:bodyPr/>
          <a:lstStyle/>
          <a:p>
            <a:pPr marL="533400" indent="-533400" eaLnBrk="1" hangingPunct="1">
              <a:buFont typeface="Wingdings" pitchFamily="2" charset="2"/>
              <a:buNone/>
              <a:tabLst>
                <a:tab pos="2146300" algn="l"/>
                <a:tab pos="5022850" algn="l"/>
              </a:tabLst>
            </a:pPr>
            <a:r>
              <a:rPr lang="en-US" dirty="0" smtClean="0"/>
              <a:t>Example:   Evaluate the following expression  x=(A+B) </a:t>
            </a:r>
            <a:r>
              <a:rPr lang="en-US" dirty="0" smtClean="0">
                <a:sym typeface="Symbol" pitchFamily="18" charset="2"/>
              </a:rPr>
              <a:t> (C+D) by three-Address</a:t>
            </a:r>
          </a:p>
          <a:p>
            <a:pPr marL="533400" indent="-533400" eaLnBrk="1" hangingPunct="1">
              <a:buFont typeface="Wingdings" pitchFamily="2" charset="2"/>
              <a:buNone/>
              <a:tabLst>
                <a:tab pos="2146300" algn="l"/>
                <a:tab pos="5022850" algn="l"/>
              </a:tabLst>
            </a:pPr>
            <a:endParaRPr lang="en-US" dirty="0" smtClean="0">
              <a:sym typeface="Symbol" pitchFamily="18" charset="2"/>
            </a:endParaRPr>
          </a:p>
          <a:p>
            <a:pPr marL="989013" lvl="1" indent="-457200" eaLnBrk="1" hangingPunct="1">
              <a:buFont typeface="Times New Roman" pitchFamily="18" charset="0"/>
              <a:buAutoNum type="arabicPeriod"/>
              <a:tabLst>
                <a:tab pos="2146300" algn="l"/>
                <a:tab pos="5022850" algn="l"/>
              </a:tabLst>
            </a:pPr>
            <a:r>
              <a:rPr lang="en-US" dirty="0" smtClean="0">
                <a:sym typeface="Symbol" pitchFamily="18" charset="2"/>
              </a:rPr>
              <a:t>ADD	A, B, R1	; </a:t>
            </a:r>
            <a:r>
              <a:rPr lang="en-US" dirty="0" smtClean="0"/>
              <a:t>R1 ← M[A] + M[B]</a:t>
            </a:r>
          </a:p>
          <a:p>
            <a:pPr marL="989013" lvl="1" indent="-457200" eaLnBrk="1" hangingPunct="1">
              <a:buFont typeface="Times New Roman" pitchFamily="18" charset="0"/>
              <a:buAutoNum type="arabicPeriod"/>
              <a:tabLst>
                <a:tab pos="2146300" algn="l"/>
                <a:tab pos="5022850" algn="l"/>
              </a:tabLst>
            </a:pPr>
            <a:r>
              <a:rPr lang="en-US" dirty="0" smtClean="0"/>
              <a:t>ADD	C, D, R2	; R2 ← M[C] + M[D]</a:t>
            </a:r>
          </a:p>
          <a:p>
            <a:pPr marL="989013" lvl="1" indent="-457200" eaLnBrk="1" hangingPunct="1">
              <a:buFont typeface="Times New Roman" pitchFamily="18" charset="0"/>
              <a:buAutoNum type="arabicPeriod"/>
              <a:tabLst>
                <a:tab pos="2146300" algn="l"/>
                <a:tab pos="5022850" algn="l"/>
              </a:tabLst>
            </a:pPr>
            <a:r>
              <a:rPr lang="en-US" dirty="0" smtClean="0"/>
              <a:t>MUL	R1, R2, X	; M[X] ← R1 </a:t>
            </a:r>
            <a:r>
              <a:rPr lang="en-US" dirty="0" smtClean="0">
                <a:sym typeface="Symbol" pitchFamily="18" charset="2"/>
              </a:rPr>
              <a:t></a:t>
            </a:r>
            <a:r>
              <a:rPr lang="en-US" dirty="0" smtClean="0"/>
              <a:t> R2</a:t>
            </a:r>
          </a:p>
        </p:txBody>
      </p:sp>
      <p:sp>
        <p:nvSpPr>
          <p:cNvPr id="328708" name="Line 4"/>
          <p:cNvSpPr>
            <a:spLocks noChangeShapeType="1"/>
          </p:cNvSpPr>
          <p:nvPr/>
        </p:nvSpPr>
        <p:spPr bwMode="auto">
          <a:xfrm>
            <a:off x="8532813" y="6742113"/>
            <a:ext cx="5397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Tree>
    <p:extLst>
      <p:ext uri="{BB962C8B-B14F-4D97-AF65-F5344CB8AC3E}">
        <p14:creationId xmlns:p14="http://schemas.microsoft.com/office/powerpoint/2010/main" val="143787742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328707">
                                            <p:txEl>
                                              <p:pRg st="0" end="0"/>
                                            </p:txEl>
                                          </p:spTgt>
                                        </p:tgtEl>
                                        <p:attrNameLst>
                                          <p:attrName>style.visibility</p:attrName>
                                        </p:attrNameLst>
                                      </p:cBhvr>
                                      <p:to>
                                        <p:strVal val="visible"/>
                                      </p:to>
                                    </p:set>
                                    <p:animEffect transition="in" filter="wipe(left)">
                                      <p:cBhvr>
                                        <p:cTn id="7" dur="500"/>
                                        <p:tgtEl>
                                          <p:spTgt spid="32870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328707">
                                            <p:txEl>
                                              <p:pRg st="2" end="2"/>
                                            </p:txEl>
                                          </p:spTgt>
                                        </p:tgtEl>
                                        <p:attrNameLst>
                                          <p:attrName>style.visibility</p:attrName>
                                        </p:attrNameLst>
                                      </p:cBhvr>
                                      <p:to>
                                        <p:strVal val="visible"/>
                                      </p:to>
                                    </p:set>
                                    <p:animEffect transition="in" filter="wipe(left)">
                                      <p:cBhvr>
                                        <p:cTn id="12" dur="500"/>
                                        <p:tgtEl>
                                          <p:spTgt spid="328707">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28707">
                                            <p:txEl>
                                              <p:pRg st="3" end="3"/>
                                            </p:txEl>
                                          </p:spTgt>
                                        </p:tgtEl>
                                        <p:attrNameLst>
                                          <p:attrName>style.visibility</p:attrName>
                                        </p:attrNameLst>
                                      </p:cBhvr>
                                      <p:to>
                                        <p:strVal val="visible"/>
                                      </p:to>
                                    </p:set>
                                    <p:animEffect transition="in" filter="wipe(left)">
                                      <p:cBhvr>
                                        <p:cTn id="17" dur="500"/>
                                        <p:tgtEl>
                                          <p:spTgt spid="328707">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328707">
                                            <p:txEl>
                                              <p:pRg st="4" end="4"/>
                                            </p:txEl>
                                          </p:spTgt>
                                        </p:tgtEl>
                                        <p:attrNameLst>
                                          <p:attrName>style.visibility</p:attrName>
                                        </p:attrNameLst>
                                      </p:cBhvr>
                                      <p:to>
                                        <p:strVal val="visible"/>
                                      </p:to>
                                    </p:set>
                                    <p:animEffect transition="in" filter="wipe(left)">
                                      <p:cBhvr>
                                        <p:cTn id="22" dur="500"/>
                                        <p:tgtEl>
                                          <p:spTgt spid="328707">
                                            <p:txEl>
                                              <p:pRg st="4" end="4"/>
                                            </p:txEl>
                                          </p:spTgt>
                                        </p:tgtEl>
                                      </p:cBhvr>
                                    </p:animEffect>
                                  </p:childTnLst>
                                </p:cTn>
                              </p:par>
                              <p:par>
                                <p:cTn id="23" presetID="1" presetClass="entr" presetSubtype="0" fill="hold" grpId="0" nodeType="withEffect">
                                  <p:stCondLst>
                                    <p:cond delay="0"/>
                                  </p:stCondLst>
                                  <p:childTnLst>
                                    <p:set>
                                      <p:cBhvr>
                                        <p:cTn id="24" dur="1" fill="hold">
                                          <p:stCondLst>
                                            <p:cond delay="0"/>
                                          </p:stCondLst>
                                        </p:cTn>
                                        <p:tgtEl>
                                          <p:spTgt spid="3287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70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404664"/>
            <a:ext cx="8208912" cy="4924425"/>
          </a:xfrm>
          <a:prstGeom prst="rect">
            <a:avLst/>
          </a:prstGeom>
          <a:noFill/>
        </p:spPr>
        <p:txBody>
          <a:bodyPr wrap="square" rtlCol="0">
            <a:spAutoFit/>
          </a:bodyPr>
          <a:lstStyle/>
          <a:p>
            <a:pPr marL="228600" indent="-228600" algn="just">
              <a:spcBef>
                <a:spcPts val="300"/>
              </a:spcBef>
              <a:spcAft>
                <a:spcPts val="300"/>
              </a:spcAft>
              <a:tabLst>
                <a:tab pos="228600" algn="l"/>
              </a:tabLst>
            </a:pPr>
            <a:r>
              <a:rPr lang="en-US" sz="2800" kern="50" dirty="0" smtClean="0">
                <a:solidFill>
                  <a:srgbClr val="FF0000"/>
                </a:solidFill>
                <a:effectLst/>
                <a:latin typeface="Arial" pitchFamily="34" charset="0"/>
                <a:cs typeface="Arial" pitchFamily="34" charset="0"/>
              </a:rPr>
              <a:t>Machine Instructions and Programs			</a:t>
            </a:r>
          </a:p>
          <a:p>
            <a:pPr marL="228600" indent="-228600" algn="just">
              <a:spcBef>
                <a:spcPts val="300"/>
              </a:spcBef>
              <a:spcAft>
                <a:spcPts val="300"/>
              </a:spcAft>
              <a:tabLst>
                <a:tab pos="228600" algn="l"/>
              </a:tabLst>
            </a:pPr>
            <a:endParaRPr lang="en-IN" sz="2800" kern="50" dirty="0" smtClean="0">
              <a:solidFill>
                <a:srgbClr val="FF0000"/>
              </a:solidFill>
              <a:effectLst/>
              <a:latin typeface="Arial" pitchFamily="34" charset="0"/>
              <a:cs typeface="Arial" pitchFamily="34" charset="0"/>
            </a:endParaRPr>
          </a:p>
          <a:p>
            <a:pPr marL="228600" indent="-228600" algn="just">
              <a:spcBef>
                <a:spcPts val="300"/>
              </a:spcBef>
              <a:spcAft>
                <a:spcPts val="0"/>
              </a:spcAft>
              <a:tabLst>
                <a:tab pos="228600" algn="l"/>
              </a:tabLst>
            </a:pPr>
            <a:r>
              <a:rPr lang="en-US" sz="2800" kern="50" dirty="0" smtClean="0">
                <a:solidFill>
                  <a:srgbClr val="FF0000"/>
                </a:solidFill>
                <a:effectLst/>
                <a:latin typeface="Arial" pitchFamily="34" charset="0"/>
                <a:cs typeface="Arial" pitchFamily="34" charset="0"/>
              </a:rPr>
              <a:t>Memory Locations and Ad dress, Byte addressability, Big-endian and Little-endian assignments, Word Alignment, Accessing Numbers, Characters and Character strings, memory Operation, Instruction and Instruction Sequencing, Register Transfer Notation, Assembly Language Notation</a:t>
            </a:r>
            <a:r>
              <a:rPr lang="en-US" sz="2400" kern="50" dirty="0" smtClean="0">
                <a:effectLst/>
                <a:latin typeface="Arial" pitchFamily="34" charset="0"/>
                <a:cs typeface="Arial" pitchFamily="34" charset="0"/>
              </a:rPr>
              <a:t>.</a:t>
            </a:r>
            <a:endParaRPr lang="en-IN" sz="2400" kern="50" dirty="0" smtClean="0">
              <a:effectLst/>
              <a:latin typeface="Arial" pitchFamily="34" charset="0"/>
              <a:ea typeface="Times New Roman"/>
              <a:cs typeface="Arial" pitchFamily="34" charset="0"/>
            </a:endParaRPr>
          </a:p>
          <a:p>
            <a:endParaRPr lang="en-IN" sz="2400" dirty="0">
              <a:latin typeface="Arial" pitchFamily="34" charset="0"/>
              <a:cs typeface="Arial" pitchFamily="34" charset="0"/>
            </a:endParaRPr>
          </a:p>
        </p:txBody>
      </p:sp>
    </p:spTree>
    <p:extLst>
      <p:ext uri="{BB962C8B-B14F-4D97-AF65-F5344CB8AC3E}">
        <p14:creationId xmlns:p14="http://schemas.microsoft.com/office/powerpoint/2010/main" val="47445047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260648"/>
            <a:ext cx="8352928" cy="4893647"/>
          </a:xfrm>
          <a:prstGeom prst="rect">
            <a:avLst/>
          </a:prstGeom>
          <a:noFill/>
        </p:spPr>
        <p:txBody>
          <a:bodyPr wrap="square" rtlCol="0">
            <a:spAutoFit/>
          </a:bodyPr>
          <a:lstStyle/>
          <a:p>
            <a:r>
              <a:rPr lang="en-US" sz="2400" dirty="0" smtClean="0">
                <a:latin typeface="Arial" pitchFamily="34" charset="0"/>
                <a:cs typeface="Arial" pitchFamily="34" charset="0"/>
              </a:rPr>
              <a:t>Two address Instruction Format:</a:t>
            </a:r>
          </a:p>
          <a:p>
            <a:endParaRPr lang="en-US" sz="2400" dirty="0" smtClean="0">
              <a:latin typeface="Arial" pitchFamily="34" charset="0"/>
              <a:cs typeface="Arial" pitchFamily="34" charset="0"/>
            </a:endParaRPr>
          </a:p>
          <a:p>
            <a:pPr marL="457200" indent="-457200">
              <a:buAutoNum type="arabicPeriod"/>
            </a:pPr>
            <a:r>
              <a:rPr lang="en-US" sz="2400" dirty="0" smtClean="0">
                <a:latin typeface="Arial" pitchFamily="34" charset="0"/>
                <a:cs typeface="Arial" pitchFamily="34" charset="0"/>
              </a:rPr>
              <a:t>ADD  R1, R2;  		R2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R2] +[R1]</a:t>
            </a:r>
          </a:p>
          <a:p>
            <a:pPr marL="457200" indent="-457200">
              <a:buAutoNum type="arabicPeriod"/>
            </a:pPr>
            <a:endParaRPr lang="en-US" sz="2400" dirty="0" smtClean="0">
              <a:latin typeface="Arial" pitchFamily="34" charset="0"/>
              <a:cs typeface="Arial" pitchFamily="34" charset="0"/>
            </a:endParaRPr>
          </a:p>
          <a:p>
            <a:pPr marL="457200" indent="-457200">
              <a:buFontTx/>
              <a:buAutoNum type="arabicPeriod"/>
            </a:pPr>
            <a:r>
              <a:rPr lang="en-US" sz="2400" dirty="0" smtClean="0">
                <a:latin typeface="Arial" pitchFamily="34" charset="0"/>
                <a:cs typeface="Arial" pitchFamily="34" charset="0"/>
              </a:rPr>
              <a:t>SUB  R1, R2;  		R2</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 [R2] – [R1]</a:t>
            </a:r>
          </a:p>
          <a:p>
            <a:pPr marL="457200" indent="-457200">
              <a:buFontTx/>
              <a:buAutoNum type="arabicPeriod"/>
            </a:pPr>
            <a:endParaRPr lang="en-US" sz="2400" dirty="0" smtClean="0">
              <a:latin typeface="Arial" pitchFamily="34" charset="0"/>
              <a:cs typeface="Arial" pitchFamily="34" charset="0"/>
            </a:endParaRPr>
          </a:p>
          <a:p>
            <a:pPr marL="457200" indent="-457200">
              <a:buFontTx/>
              <a:buAutoNum type="arabicPeriod"/>
            </a:pPr>
            <a:r>
              <a:rPr lang="en-US" sz="2400" dirty="0" smtClean="0">
                <a:latin typeface="Arial" pitchFamily="34" charset="0"/>
                <a:cs typeface="Arial" pitchFamily="34" charset="0"/>
              </a:rPr>
              <a:t>MUL  R1, R2;  		R2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 [R2] * [R1]</a:t>
            </a:r>
          </a:p>
          <a:p>
            <a:pPr marL="457200" indent="-457200">
              <a:buFontTx/>
              <a:buAutoNum type="arabicPeriod"/>
            </a:pPr>
            <a:endParaRPr lang="en-US" sz="2400" dirty="0" smtClean="0">
              <a:latin typeface="Arial" pitchFamily="34" charset="0"/>
              <a:cs typeface="Arial" pitchFamily="34" charset="0"/>
            </a:endParaRPr>
          </a:p>
          <a:p>
            <a:pPr marL="457200" indent="-457200">
              <a:buFontTx/>
              <a:buAutoNum type="arabicPeriod"/>
            </a:pPr>
            <a:r>
              <a:rPr lang="en-US" sz="2400" dirty="0" smtClean="0">
                <a:latin typeface="Arial" pitchFamily="34" charset="0"/>
                <a:cs typeface="Arial" pitchFamily="34" charset="0"/>
              </a:rPr>
              <a:t>DIV   R1, R2;  		R2</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 [R2] / [R1]</a:t>
            </a:r>
          </a:p>
          <a:p>
            <a:pPr marL="457200" indent="-457200">
              <a:buFontTx/>
              <a:buAutoNum type="arabicPeriod"/>
            </a:pPr>
            <a:endParaRPr lang="en-US" sz="2400" dirty="0" smtClean="0">
              <a:latin typeface="Arial" pitchFamily="34" charset="0"/>
              <a:cs typeface="Arial" pitchFamily="34" charset="0"/>
            </a:endParaRPr>
          </a:p>
          <a:p>
            <a:pPr marL="457200" indent="-457200">
              <a:buFontTx/>
              <a:buAutoNum type="arabicPeriod"/>
            </a:pPr>
            <a:r>
              <a:rPr lang="en-US" sz="2400" dirty="0" smtClean="0">
                <a:latin typeface="Arial" pitchFamily="34" charset="0"/>
                <a:cs typeface="Arial" pitchFamily="34" charset="0"/>
              </a:rPr>
              <a:t>LOAD  M, R        ;          R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 M ]</a:t>
            </a:r>
          </a:p>
          <a:p>
            <a:pPr marL="457200" indent="-457200">
              <a:buFontTx/>
              <a:buAutoNum type="arabicPeriod"/>
            </a:pPr>
            <a:endParaRPr lang="en-US" sz="2400" dirty="0" smtClean="0">
              <a:latin typeface="Arial" pitchFamily="34" charset="0"/>
              <a:cs typeface="Arial" pitchFamily="34" charset="0"/>
            </a:endParaRPr>
          </a:p>
          <a:p>
            <a:pPr marL="457200" indent="-457200">
              <a:buFontTx/>
              <a:buAutoNum type="arabicPeriod"/>
            </a:pPr>
            <a:r>
              <a:rPr lang="en-US" sz="2400" dirty="0" smtClean="0">
                <a:latin typeface="Arial" pitchFamily="34" charset="0"/>
                <a:cs typeface="Arial" pitchFamily="34" charset="0"/>
              </a:rPr>
              <a:t>STORE  R, M     ;          [M]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 R</a:t>
            </a:r>
          </a:p>
        </p:txBody>
      </p:sp>
    </p:spTree>
    <p:extLst>
      <p:ext uri="{BB962C8B-B14F-4D97-AF65-F5344CB8AC3E}">
        <p14:creationId xmlns:p14="http://schemas.microsoft.com/office/powerpoint/2010/main" val="16211307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260648"/>
            <a:ext cx="8568952" cy="6370975"/>
          </a:xfrm>
          <a:prstGeom prst="rect">
            <a:avLst/>
          </a:prstGeom>
          <a:noFill/>
        </p:spPr>
        <p:txBody>
          <a:bodyPr wrap="square" rtlCol="0">
            <a:spAutoFit/>
          </a:bodyPr>
          <a:lstStyle/>
          <a:p>
            <a:r>
              <a:rPr lang="en-US" sz="2400" dirty="0" smtClean="0">
                <a:latin typeface="Arial" pitchFamily="34" charset="0"/>
                <a:cs typeface="Arial" pitchFamily="34" charset="0"/>
              </a:rPr>
              <a:t>One address Instruction format:</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In One address instruction machine, one register is assumed to be accumulator.  Accumulator is shown as Acc. in the instruction.</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ADD  A;			[</a:t>
            </a:r>
            <a:r>
              <a:rPr lang="en-US" sz="2400" dirty="0" err="1" smtClean="0">
                <a:latin typeface="Arial" pitchFamily="34" charset="0"/>
                <a:cs typeface="Arial" pitchFamily="34" charset="0"/>
              </a:rPr>
              <a:t>Acc</a:t>
            </a:r>
            <a:r>
              <a:rPr lang="en-US" sz="2400" dirty="0" smtClean="0">
                <a:latin typeface="Arial" pitchFamily="34" charset="0"/>
                <a:cs typeface="Arial" pitchFamily="34" charset="0"/>
              </a:rPr>
              <a:t>]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Acc</a:t>
            </a:r>
            <a:r>
              <a:rPr lang="en-US" sz="2400" dirty="0" smtClean="0">
                <a:latin typeface="Arial" pitchFamily="34" charset="0"/>
                <a:cs typeface="Arial" pitchFamily="34" charset="0"/>
              </a:rPr>
              <a:t>] + M[A]</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SUB A;			[</a:t>
            </a:r>
            <a:r>
              <a:rPr lang="en-US" sz="2400" dirty="0" err="1" smtClean="0">
                <a:latin typeface="Arial" pitchFamily="34" charset="0"/>
                <a:cs typeface="Arial" pitchFamily="34" charset="0"/>
              </a:rPr>
              <a:t>Acc</a:t>
            </a:r>
            <a:r>
              <a:rPr lang="en-US" sz="2400" dirty="0" smtClean="0">
                <a:latin typeface="Arial" pitchFamily="34" charset="0"/>
                <a:cs typeface="Arial" pitchFamily="34" charset="0"/>
              </a:rPr>
              <a:t>]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a:t>
            </a:r>
            <a:r>
              <a:rPr lang="en-US" sz="2400" dirty="0" err="1" smtClean="0">
                <a:latin typeface="Arial" pitchFamily="34" charset="0"/>
                <a:cs typeface="Arial" pitchFamily="34" charset="0"/>
              </a:rPr>
              <a:t>Acc</a:t>
            </a:r>
            <a:r>
              <a:rPr lang="en-US" sz="2400" dirty="0" smtClean="0">
                <a:latin typeface="Arial" pitchFamily="34" charset="0"/>
                <a:cs typeface="Arial" pitchFamily="34" charset="0"/>
              </a:rPr>
              <a:t>] - M[A]</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MUL A				[</a:t>
            </a:r>
            <a:r>
              <a:rPr lang="en-US" sz="2400" dirty="0" err="1" smtClean="0">
                <a:latin typeface="Arial" pitchFamily="34" charset="0"/>
                <a:cs typeface="Arial" pitchFamily="34" charset="0"/>
              </a:rPr>
              <a:t>Acc</a:t>
            </a:r>
            <a:r>
              <a:rPr lang="en-US" sz="2400" dirty="0" smtClean="0">
                <a:latin typeface="Arial" pitchFamily="34" charset="0"/>
                <a:cs typeface="Arial" pitchFamily="34" charset="0"/>
              </a:rPr>
              <a:t>] </a:t>
            </a:r>
            <a:r>
              <a:rPr lang="en-US" sz="2400" dirty="0" smtClean="0">
                <a:latin typeface="Arial" pitchFamily="34" charset="0"/>
                <a:cs typeface="Arial" pitchFamily="34" charset="0"/>
                <a:sym typeface="Wingdings" panose="05000000000000000000" pitchFamily="2" charset="2"/>
              </a:rPr>
              <a:t>[</a:t>
            </a:r>
            <a:r>
              <a:rPr lang="en-US" sz="2400" dirty="0" err="1" smtClean="0">
                <a:latin typeface="Arial" pitchFamily="34" charset="0"/>
                <a:cs typeface="Arial" pitchFamily="34" charset="0"/>
              </a:rPr>
              <a:t>Acc</a:t>
            </a:r>
            <a:r>
              <a:rPr lang="en-US" sz="2400" dirty="0" smtClean="0">
                <a:latin typeface="Arial" pitchFamily="34" charset="0"/>
                <a:cs typeface="Arial" pitchFamily="34" charset="0"/>
              </a:rPr>
              <a:t>] * M[A]</a:t>
            </a:r>
          </a:p>
          <a:p>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DIV A				[</a:t>
            </a:r>
            <a:r>
              <a:rPr lang="en-US" sz="2400" dirty="0" err="1" smtClean="0">
                <a:latin typeface="Arial" pitchFamily="34" charset="0"/>
                <a:cs typeface="Arial" pitchFamily="34" charset="0"/>
              </a:rPr>
              <a:t>Acc</a:t>
            </a:r>
            <a:r>
              <a:rPr lang="en-US" sz="2400" dirty="0" smtClean="0">
                <a:latin typeface="Arial" pitchFamily="34" charset="0"/>
                <a:cs typeface="Arial" pitchFamily="34" charset="0"/>
              </a:rPr>
              <a:t>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a:t>
            </a:r>
            <a:r>
              <a:rPr lang="en-US" sz="2400" dirty="0" err="1" smtClean="0">
                <a:latin typeface="Arial" pitchFamily="34" charset="0"/>
                <a:cs typeface="Arial" pitchFamily="34" charset="0"/>
              </a:rPr>
              <a:t>Acc</a:t>
            </a:r>
            <a:r>
              <a:rPr lang="en-US" sz="2400" dirty="0" smtClean="0">
                <a:latin typeface="Arial" pitchFamily="34" charset="0"/>
                <a:cs typeface="Arial" pitchFamily="34" charset="0"/>
              </a:rPr>
              <a:t> ]/ M[A]</a:t>
            </a:r>
          </a:p>
          <a:p>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LOAD A			[</a:t>
            </a:r>
            <a:r>
              <a:rPr lang="en-US" sz="2400" dirty="0" err="1" smtClean="0">
                <a:latin typeface="Arial" pitchFamily="34" charset="0"/>
                <a:cs typeface="Arial" pitchFamily="34" charset="0"/>
              </a:rPr>
              <a:t>Acc</a:t>
            </a:r>
            <a:r>
              <a:rPr lang="en-US" sz="2400" dirty="0" smtClean="0">
                <a:latin typeface="Arial" pitchFamily="34" charset="0"/>
                <a:cs typeface="Arial" pitchFamily="34" charset="0"/>
              </a:rPr>
              <a:t>]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M[A]</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STORE A			M[A] </a:t>
            </a:r>
            <a:r>
              <a:rPr lang="en-US" sz="2400" dirty="0" smtClean="0">
                <a:latin typeface="Arial" pitchFamily="34" charset="0"/>
                <a:cs typeface="Arial" pitchFamily="34" charset="0"/>
                <a:sym typeface="Wingdings" panose="05000000000000000000" pitchFamily="2" charset="2"/>
              </a:rPr>
              <a:t>[</a:t>
            </a: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Acc</a:t>
            </a:r>
            <a:r>
              <a:rPr lang="en-US" sz="2400" dirty="0" smtClean="0">
                <a:latin typeface="Arial" pitchFamily="34" charset="0"/>
                <a:cs typeface="Arial" pitchFamily="34" charset="0"/>
              </a:rPr>
              <a:t>]</a:t>
            </a:r>
            <a:endParaRPr lang="en-IN" sz="2400" dirty="0">
              <a:latin typeface="Arial" pitchFamily="34" charset="0"/>
              <a:cs typeface="Arial" pitchFamily="34" charset="0"/>
            </a:endParaRPr>
          </a:p>
        </p:txBody>
      </p:sp>
    </p:spTree>
    <p:extLst>
      <p:ext uri="{BB962C8B-B14F-4D97-AF65-F5344CB8AC3E}">
        <p14:creationId xmlns:p14="http://schemas.microsoft.com/office/powerpoint/2010/main" val="297315467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5" name="Rectangle 3"/>
          <p:cNvSpPr>
            <a:spLocks noGrp="1" noChangeArrowheads="1"/>
          </p:cNvSpPr>
          <p:nvPr>
            <p:ph type="body" idx="1"/>
          </p:nvPr>
        </p:nvSpPr>
        <p:spPr>
          <a:xfrm>
            <a:off x="381000" y="764704"/>
            <a:ext cx="8280400" cy="4953000"/>
          </a:xfrm>
        </p:spPr>
        <p:txBody>
          <a:bodyPr/>
          <a:lstStyle/>
          <a:p>
            <a:pPr marL="533400" indent="-533400" eaLnBrk="1" hangingPunct="1">
              <a:buFont typeface="Wingdings" pitchFamily="2" charset="2"/>
              <a:buNone/>
              <a:tabLst>
                <a:tab pos="2146300" algn="l"/>
                <a:tab pos="5022850" algn="l"/>
              </a:tabLst>
            </a:pPr>
            <a:r>
              <a:rPr lang="en-US" dirty="0" smtClean="0"/>
              <a:t>Example:   Evaluate (A+B) </a:t>
            </a:r>
            <a:r>
              <a:rPr lang="en-US" dirty="0" smtClean="0">
                <a:sym typeface="Symbol" pitchFamily="18" charset="2"/>
              </a:rPr>
              <a:t> (C+D)</a:t>
            </a:r>
          </a:p>
          <a:p>
            <a:pPr marL="533400" indent="-533400" eaLnBrk="1" hangingPunct="1">
              <a:tabLst>
                <a:tab pos="2146300" algn="l"/>
                <a:tab pos="5022850" algn="l"/>
              </a:tabLst>
            </a:pPr>
            <a:r>
              <a:rPr lang="en-US" dirty="0" smtClean="0">
                <a:sym typeface="Symbol" pitchFamily="18" charset="2"/>
              </a:rPr>
              <a:t>One-Address</a:t>
            </a:r>
          </a:p>
          <a:p>
            <a:pPr marL="989013" lvl="1" indent="-457200" eaLnBrk="1" hangingPunct="1">
              <a:buFont typeface="Times New Roman" pitchFamily="18" charset="0"/>
              <a:buAutoNum type="arabicPeriod"/>
              <a:tabLst>
                <a:tab pos="2146300" algn="l"/>
                <a:tab pos="5022850" algn="l"/>
              </a:tabLst>
            </a:pPr>
            <a:r>
              <a:rPr lang="en-US" dirty="0" smtClean="0">
                <a:sym typeface="Symbol" pitchFamily="18" charset="2"/>
              </a:rPr>
              <a:t>LOAD	A	; </a:t>
            </a:r>
            <a:r>
              <a:rPr lang="en-US" dirty="0" err="1" smtClean="0"/>
              <a:t>ACc</a:t>
            </a:r>
            <a:r>
              <a:rPr lang="en-US" dirty="0" smtClean="0"/>
              <a:t> ← M[A]</a:t>
            </a:r>
            <a:endParaRPr lang="en-US" dirty="0" smtClean="0">
              <a:sym typeface="Symbol" pitchFamily="18" charset="2"/>
            </a:endParaRPr>
          </a:p>
          <a:p>
            <a:pPr marL="989013" lvl="1" indent="-457200" eaLnBrk="1" hangingPunct="1">
              <a:buFont typeface="Times New Roman" pitchFamily="18" charset="0"/>
              <a:buAutoNum type="arabicPeriod"/>
              <a:tabLst>
                <a:tab pos="2146300" algn="l"/>
                <a:tab pos="5022850" algn="l"/>
              </a:tabLst>
            </a:pPr>
            <a:r>
              <a:rPr lang="en-US" dirty="0" smtClean="0">
                <a:sym typeface="Symbol" pitchFamily="18" charset="2"/>
              </a:rPr>
              <a:t>ADD	B	; </a:t>
            </a:r>
            <a:r>
              <a:rPr lang="en-US" dirty="0" err="1" smtClean="0"/>
              <a:t>ACc</a:t>
            </a:r>
            <a:r>
              <a:rPr lang="en-US" dirty="0" smtClean="0"/>
              <a:t>← </a:t>
            </a:r>
            <a:r>
              <a:rPr lang="en-US" dirty="0" err="1" smtClean="0"/>
              <a:t>ACc</a:t>
            </a:r>
            <a:r>
              <a:rPr lang="en-US" dirty="0" smtClean="0"/>
              <a:t> + M[B]</a:t>
            </a:r>
          </a:p>
          <a:p>
            <a:pPr marL="989013" lvl="1" indent="-457200" eaLnBrk="1" hangingPunct="1">
              <a:buFont typeface="Times New Roman" pitchFamily="18" charset="0"/>
              <a:buAutoNum type="arabicPeriod"/>
              <a:tabLst>
                <a:tab pos="2146300" algn="l"/>
                <a:tab pos="5022850" algn="l"/>
              </a:tabLst>
            </a:pPr>
            <a:r>
              <a:rPr lang="en-US" dirty="0" smtClean="0"/>
              <a:t>STORE	T	; M[T] ← </a:t>
            </a:r>
            <a:r>
              <a:rPr lang="en-US" dirty="0" err="1" smtClean="0"/>
              <a:t>ACc</a:t>
            </a:r>
            <a:r>
              <a:rPr lang="en-US" dirty="0" smtClean="0"/>
              <a:t> </a:t>
            </a:r>
          </a:p>
          <a:p>
            <a:pPr marL="989013" lvl="1" indent="-457200" eaLnBrk="1" hangingPunct="1">
              <a:buFont typeface="Times New Roman" pitchFamily="18" charset="0"/>
              <a:buAutoNum type="arabicPeriod"/>
              <a:tabLst>
                <a:tab pos="2146300" algn="l"/>
                <a:tab pos="5022850" algn="l"/>
              </a:tabLst>
            </a:pPr>
            <a:r>
              <a:rPr lang="en-US" dirty="0" smtClean="0">
                <a:sym typeface="Symbol" pitchFamily="18" charset="2"/>
              </a:rPr>
              <a:t>LOAD	C	; </a:t>
            </a:r>
            <a:r>
              <a:rPr lang="en-US" dirty="0" err="1" smtClean="0"/>
              <a:t>ACc</a:t>
            </a:r>
            <a:r>
              <a:rPr lang="en-US" dirty="0" smtClean="0"/>
              <a:t> ← M[C]</a:t>
            </a:r>
            <a:endParaRPr lang="en-US" dirty="0" smtClean="0">
              <a:sym typeface="Symbol" pitchFamily="18" charset="2"/>
            </a:endParaRPr>
          </a:p>
          <a:p>
            <a:pPr marL="989013" lvl="1" indent="-457200" eaLnBrk="1" hangingPunct="1">
              <a:buFont typeface="Times New Roman" pitchFamily="18" charset="0"/>
              <a:buAutoNum type="arabicPeriod"/>
              <a:tabLst>
                <a:tab pos="2146300" algn="l"/>
                <a:tab pos="5022850" algn="l"/>
              </a:tabLst>
            </a:pPr>
            <a:r>
              <a:rPr lang="en-US" dirty="0" smtClean="0"/>
              <a:t>ADD	D	; </a:t>
            </a:r>
            <a:r>
              <a:rPr lang="en-US" dirty="0" err="1" smtClean="0"/>
              <a:t>ACc</a:t>
            </a:r>
            <a:r>
              <a:rPr lang="en-US" dirty="0" smtClean="0"/>
              <a:t> ← </a:t>
            </a:r>
            <a:r>
              <a:rPr lang="en-US" dirty="0" err="1" smtClean="0"/>
              <a:t>ACc</a:t>
            </a:r>
            <a:r>
              <a:rPr lang="en-US" dirty="0" smtClean="0"/>
              <a:t> + M[D]</a:t>
            </a:r>
          </a:p>
          <a:p>
            <a:pPr marL="989013" lvl="1" indent="-457200" eaLnBrk="1" hangingPunct="1">
              <a:buFont typeface="Times New Roman" pitchFamily="18" charset="0"/>
              <a:buAutoNum type="arabicPeriod"/>
              <a:tabLst>
                <a:tab pos="2146300" algn="l"/>
                <a:tab pos="5022850" algn="l"/>
              </a:tabLst>
            </a:pPr>
            <a:r>
              <a:rPr lang="en-US" dirty="0" smtClean="0"/>
              <a:t>MUL	T	; </a:t>
            </a:r>
            <a:r>
              <a:rPr lang="en-US" dirty="0" err="1" smtClean="0"/>
              <a:t>ACc</a:t>
            </a:r>
            <a:r>
              <a:rPr lang="en-US" dirty="0" smtClean="0"/>
              <a:t> ← </a:t>
            </a:r>
            <a:r>
              <a:rPr lang="en-US" dirty="0" err="1" smtClean="0"/>
              <a:t>ACc</a:t>
            </a:r>
            <a:r>
              <a:rPr lang="en-US" dirty="0" smtClean="0"/>
              <a:t> </a:t>
            </a:r>
            <a:r>
              <a:rPr lang="en-US" dirty="0" smtClean="0">
                <a:sym typeface="Symbol" pitchFamily="18" charset="2"/>
              </a:rPr>
              <a:t></a:t>
            </a:r>
            <a:r>
              <a:rPr lang="en-US" dirty="0" smtClean="0"/>
              <a:t> M[T]</a:t>
            </a:r>
          </a:p>
          <a:p>
            <a:pPr marL="989013" lvl="1" indent="-457200" eaLnBrk="1" hangingPunct="1">
              <a:buFont typeface="Times New Roman" pitchFamily="18" charset="0"/>
              <a:buAutoNum type="arabicPeriod"/>
              <a:tabLst>
                <a:tab pos="2146300" algn="l"/>
                <a:tab pos="5022850" algn="l"/>
              </a:tabLst>
            </a:pPr>
            <a:r>
              <a:rPr lang="en-US" dirty="0" smtClean="0"/>
              <a:t>STORE	X	; M[X] ← </a:t>
            </a:r>
            <a:r>
              <a:rPr lang="en-US" dirty="0" err="1" smtClean="0"/>
              <a:t>ACc</a:t>
            </a:r>
            <a:endParaRPr lang="en-US" dirty="0" smtClean="0"/>
          </a:p>
        </p:txBody>
      </p:sp>
      <p:sp>
        <p:nvSpPr>
          <p:cNvPr id="330756" name="Line 4"/>
          <p:cNvSpPr>
            <a:spLocks noChangeShapeType="1"/>
          </p:cNvSpPr>
          <p:nvPr/>
        </p:nvSpPr>
        <p:spPr bwMode="auto">
          <a:xfrm>
            <a:off x="8532813" y="6742113"/>
            <a:ext cx="5397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Tree>
    <p:extLst>
      <p:ext uri="{BB962C8B-B14F-4D97-AF65-F5344CB8AC3E}">
        <p14:creationId xmlns:p14="http://schemas.microsoft.com/office/powerpoint/2010/main" val="36556626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330755">
                                            <p:txEl>
                                              <p:pRg st="1" end="1"/>
                                            </p:txEl>
                                          </p:spTgt>
                                        </p:tgtEl>
                                        <p:attrNameLst>
                                          <p:attrName>style.visibility</p:attrName>
                                        </p:attrNameLst>
                                      </p:cBhvr>
                                      <p:to>
                                        <p:strVal val="visible"/>
                                      </p:to>
                                    </p:set>
                                    <p:animEffect transition="in" filter="wipe(left)">
                                      <p:cBhvr>
                                        <p:cTn id="7" dur="500"/>
                                        <p:tgtEl>
                                          <p:spTgt spid="330755">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330755">
                                            <p:txEl>
                                              <p:pRg st="2" end="2"/>
                                            </p:txEl>
                                          </p:spTgt>
                                        </p:tgtEl>
                                        <p:attrNameLst>
                                          <p:attrName>style.visibility</p:attrName>
                                        </p:attrNameLst>
                                      </p:cBhvr>
                                      <p:to>
                                        <p:strVal val="visible"/>
                                      </p:to>
                                    </p:set>
                                    <p:animEffect transition="in" filter="wipe(left)">
                                      <p:cBhvr>
                                        <p:cTn id="12" dur="500"/>
                                        <p:tgtEl>
                                          <p:spTgt spid="33075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30755">
                                            <p:txEl>
                                              <p:pRg st="3" end="3"/>
                                            </p:txEl>
                                          </p:spTgt>
                                        </p:tgtEl>
                                        <p:attrNameLst>
                                          <p:attrName>style.visibility</p:attrName>
                                        </p:attrNameLst>
                                      </p:cBhvr>
                                      <p:to>
                                        <p:strVal val="visible"/>
                                      </p:to>
                                    </p:set>
                                    <p:animEffect transition="in" filter="wipe(left)">
                                      <p:cBhvr>
                                        <p:cTn id="17" dur="500"/>
                                        <p:tgtEl>
                                          <p:spTgt spid="330755">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330755">
                                            <p:txEl>
                                              <p:pRg st="4" end="4"/>
                                            </p:txEl>
                                          </p:spTgt>
                                        </p:tgtEl>
                                        <p:attrNameLst>
                                          <p:attrName>style.visibility</p:attrName>
                                        </p:attrNameLst>
                                      </p:cBhvr>
                                      <p:to>
                                        <p:strVal val="visible"/>
                                      </p:to>
                                    </p:set>
                                    <p:animEffect transition="in" filter="wipe(left)">
                                      <p:cBhvr>
                                        <p:cTn id="22" dur="500"/>
                                        <p:tgtEl>
                                          <p:spTgt spid="330755">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330755">
                                            <p:txEl>
                                              <p:pRg st="5" end="5"/>
                                            </p:txEl>
                                          </p:spTgt>
                                        </p:tgtEl>
                                        <p:attrNameLst>
                                          <p:attrName>style.visibility</p:attrName>
                                        </p:attrNameLst>
                                      </p:cBhvr>
                                      <p:to>
                                        <p:strVal val="visible"/>
                                      </p:to>
                                    </p:set>
                                    <p:animEffect transition="in" filter="wipe(left)">
                                      <p:cBhvr>
                                        <p:cTn id="27" dur="500"/>
                                        <p:tgtEl>
                                          <p:spTgt spid="330755">
                                            <p:txEl>
                                              <p:pRg st="5" end="5"/>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330755">
                                            <p:txEl>
                                              <p:pRg st="6" end="6"/>
                                            </p:txEl>
                                          </p:spTgt>
                                        </p:tgtEl>
                                        <p:attrNameLst>
                                          <p:attrName>style.visibility</p:attrName>
                                        </p:attrNameLst>
                                      </p:cBhvr>
                                      <p:to>
                                        <p:strVal val="visible"/>
                                      </p:to>
                                    </p:set>
                                    <p:animEffect transition="in" filter="wipe(left)">
                                      <p:cBhvr>
                                        <p:cTn id="32" dur="500"/>
                                        <p:tgtEl>
                                          <p:spTgt spid="330755">
                                            <p:txEl>
                                              <p:pRg st="6" end="6"/>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330755">
                                            <p:txEl>
                                              <p:pRg st="7" end="7"/>
                                            </p:txEl>
                                          </p:spTgt>
                                        </p:tgtEl>
                                        <p:attrNameLst>
                                          <p:attrName>style.visibility</p:attrName>
                                        </p:attrNameLst>
                                      </p:cBhvr>
                                      <p:to>
                                        <p:strVal val="visible"/>
                                      </p:to>
                                    </p:set>
                                    <p:animEffect transition="in" filter="wipe(left)">
                                      <p:cBhvr>
                                        <p:cTn id="37" dur="500"/>
                                        <p:tgtEl>
                                          <p:spTgt spid="330755">
                                            <p:txEl>
                                              <p:pRg st="7" end="7"/>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330755">
                                            <p:txEl>
                                              <p:pRg st="8" end="8"/>
                                            </p:txEl>
                                          </p:spTgt>
                                        </p:tgtEl>
                                        <p:attrNameLst>
                                          <p:attrName>style.visibility</p:attrName>
                                        </p:attrNameLst>
                                      </p:cBhvr>
                                      <p:to>
                                        <p:strVal val="visible"/>
                                      </p:to>
                                    </p:set>
                                    <p:animEffect transition="in" filter="wipe(left)">
                                      <p:cBhvr>
                                        <p:cTn id="42" dur="500"/>
                                        <p:tgtEl>
                                          <p:spTgt spid="330755">
                                            <p:txEl>
                                              <p:pRg st="8" end="8"/>
                                            </p:txEl>
                                          </p:spTgt>
                                        </p:tgtEl>
                                      </p:cBhvr>
                                    </p:animEffect>
                                  </p:childTnLst>
                                </p:cTn>
                              </p:par>
                              <p:par>
                                <p:cTn id="43" presetID="1" presetClass="entr" presetSubtype="0" fill="hold" grpId="0" nodeType="withEffect">
                                  <p:stCondLst>
                                    <p:cond delay="0"/>
                                  </p:stCondLst>
                                  <p:childTnLst>
                                    <p:set>
                                      <p:cBhvr>
                                        <p:cTn id="44" dur="1" fill="hold">
                                          <p:stCondLst>
                                            <p:cond delay="0"/>
                                          </p:stCondLst>
                                        </p:cTn>
                                        <p:tgtEl>
                                          <p:spTgt spid="3307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075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83382"/>
            <a:ext cx="8748464" cy="6740307"/>
          </a:xfrm>
          <a:prstGeom prst="rect">
            <a:avLst/>
          </a:prstGeom>
          <a:noFill/>
        </p:spPr>
        <p:txBody>
          <a:bodyPr wrap="square" rtlCol="0">
            <a:spAutoFit/>
          </a:bodyPr>
          <a:lstStyle/>
          <a:p>
            <a:r>
              <a:rPr lang="en-US" sz="2400" dirty="0" smtClean="0">
                <a:latin typeface="Arial" pitchFamily="34" charset="0"/>
                <a:cs typeface="Arial" pitchFamily="34" charset="0"/>
              </a:rPr>
              <a:t>Zero Address Instructions machine</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It is also called stack machine.  In this machine, the operation takes place on the top of the stack. The procedure is that the arithmetic operation that takes place on the top of the stack and one location below it. </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ADD	;   TOS[STACK] = TOS[STACK] + TOS-1[STACK-1]</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SUB   ; TOS[STACK] = TOS[STACK] - TOS-1[STACK-1]</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MUL   ; TOS[STACK] = TOS[STACK] * TOS-1[STACK-1]</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DIV    ; TOS[STACK] = TOS[STACK] / TOS-1[STACK-1]</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PUSH A;  TOS[STACK] = A</a:t>
            </a:r>
          </a:p>
          <a:p>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POP A ;     A = TOS[STACK]</a:t>
            </a:r>
            <a:endParaRPr lang="en-IN" sz="2400" dirty="0">
              <a:latin typeface="Arial" pitchFamily="34" charset="0"/>
              <a:cs typeface="Arial" pitchFamily="34" charset="0"/>
            </a:endParaRPr>
          </a:p>
        </p:txBody>
      </p:sp>
    </p:spTree>
    <p:extLst>
      <p:ext uri="{BB962C8B-B14F-4D97-AF65-F5344CB8AC3E}">
        <p14:creationId xmlns:p14="http://schemas.microsoft.com/office/powerpoint/2010/main" val="275097191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smtClean="0"/>
              <a:t>Instruction Formats</a:t>
            </a:r>
          </a:p>
        </p:txBody>
      </p:sp>
      <p:sp>
        <p:nvSpPr>
          <p:cNvPr id="331779" name="Rectangle 3"/>
          <p:cNvSpPr>
            <a:spLocks noGrp="1" noChangeArrowheads="1"/>
          </p:cNvSpPr>
          <p:nvPr>
            <p:ph type="body" idx="1"/>
          </p:nvPr>
        </p:nvSpPr>
        <p:spPr>
          <a:xfrm>
            <a:off x="228600" y="1357313"/>
            <a:ext cx="8280400" cy="5500687"/>
          </a:xfrm>
        </p:spPr>
        <p:txBody>
          <a:bodyPr/>
          <a:lstStyle/>
          <a:p>
            <a:pPr marL="533400" indent="-533400" eaLnBrk="1" hangingPunct="1">
              <a:buFont typeface="Wingdings" pitchFamily="2" charset="2"/>
              <a:buNone/>
              <a:tabLst>
                <a:tab pos="2146300" algn="l"/>
                <a:tab pos="5022850" algn="l"/>
              </a:tabLst>
            </a:pPr>
            <a:r>
              <a:rPr lang="en-US" smtClean="0"/>
              <a:t>Example:   Evaluate (A+B) </a:t>
            </a:r>
            <a:r>
              <a:rPr lang="en-US" smtClean="0">
                <a:sym typeface="Symbol" pitchFamily="18" charset="2"/>
              </a:rPr>
              <a:t> (C+D)</a:t>
            </a:r>
          </a:p>
          <a:p>
            <a:pPr marL="533400" indent="-533400" eaLnBrk="1" hangingPunct="1">
              <a:tabLst>
                <a:tab pos="2146300" algn="l"/>
                <a:tab pos="5022850" algn="l"/>
              </a:tabLst>
            </a:pPr>
            <a:r>
              <a:rPr lang="en-US" smtClean="0">
                <a:sym typeface="Symbol" pitchFamily="18" charset="2"/>
              </a:rPr>
              <a:t>Zero-Address</a:t>
            </a:r>
          </a:p>
          <a:p>
            <a:pPr marL="989013" lvl="1" indent="-457200" eaLnBrk="1" hangingPunct="1">
              <a:buFont typeface="Times New Roman" pitchFamily="18" charset="0"/>
              <a:buAutoNum type="arabicPeriod"/>
              <a:tabLst>
                <a:tab pos="2146300" algn="l"/>
                <a:tab pos="5022850" algn="l"/>
              </a:tabLst>
            </a:pPr>
            <a:r>
              <a:rPr lang="en-US" smtClean="0">
                <a:sym typeface="Symbol" pitchFamily="18" charset="2"/>
              </a:rPr>
              <a:t>PUSH	A	; </a:t>
            </a:r>
            <a:r>
              <a:rPr lang="en-US" smtClean="0"/>
              <a:t>TOS ← A</a:t>
            </a:r>
            <a:endParaRPr lang="en-US" smtClean="0">
              <a:sym typeface="Symbol" pitchFamily="18" charset="2"/>
            </a:endParaRPr>
          </a:p>
          <a:p>
            <a:pPr marL="989013" lvl="1" indent="-457200" eaLnBrk="1" hangingPunct="1">
              <a:buFont typeface="Times New Roman" pitchFamily="18" charset="0"/>
              <a:buAutoNum type="arabicPeriod"/>
              <a:tabLst>
                <a:tab pos="2146300" algn="l"/>
                <a:tab pos="5022850" algn="l"/>
              </a:tabLst>
            </a:pPr>
            <a:r>
              <a:rPr lang="en-US" smtClean="0">
                <a:sym typeface="Symbol" pitchFamily="18" charset="2"/>
              </a:rPr>
              <a:t>PUSH	B 	; </a:t>
            </a:r>
            <a:r>
              <a:rPr lang="en-US" smtClean="0"/>
              <a:t>TOS ← B</a:t>
            </a:r>
          </a:p>
          <a:p>
            <a:pPr marL="989013" lvl="1" indent="-457200" eaLnBrk="1" hangingPunct="1">
              <a:buFont typeface="Times New Roman" pitchFamily="18" charset="0"/>
              <a:buAutoNum type="arabicPeriod"/>
              <a:tabLst>
                <a:tab pos="2146300" algn="l"/>
                <a:tab pos="5022850" algn="l"/>
              </a:tabLst>
            </a:pPr>
            <a:r>
              <a:rPr lang="en-US" smtClean="0"/>
              <a:t>ADD		; TOS ← (A + B)</a:t>
            </a:r>
          </a:p>
          <a:p>
            <a:pPr marL="989013" lvl="1" indent="-457200" eaLnBrk="1" hangingPunct="1">
              <a:buFont typeface="Times New Roman" pitchFamily="18" charset="0"/>
              <a:buAutoNum type="arabicPeriod"/>
              <a:tabLst>
                <a:tab pos="2146300" algn="l"/>
                <a:tab pos="5022850" algn="l"/>
              </a:tabLst>
            </a:pPr>
            <a:r>
              <a:rPr lang="en-US" smtClean="0">
                <a:sym typeface="Symbol" pitchFamily="18" charset="2"/>
              </a:rPr>
              <a:t>PUSH 	C	; </a:t>
            </a:r>
            <a:r>
              <a:rPr lang="en-US" smtClean="0"/>
              <a:t>TOS ← C</a:t>
            </a:r>
          </a:p>
          <a:p>
            <a:pPr marL="989013" lvl="1" indent="-457200" eaLnBrk="1" hangingPunct="1">
              <a:buFont typeface="Times New Roman" pitchFamily="18" charset="0"/>
              <a:buAutoNum type="arabicPeriod"/>
              <a:tabLst>
                <a:tab pos="2146300" algn="l"/>
                <a:tab pos="5022850" algn="l"/>
              </a:tabLst>
            </a:pPr>
            <a:r>
              <a:rPr lang="en-US" smtClean="0"/>
              <a:t>PUSH	D	; TOS ← D</a:t>
            </a:r>
            <a:endParaRPr lang="en-US" smtClean="0">
              <a:sym typeface="Symbol" pitchFamily="18" charset="2"/>
            </a:endParaRPr>
          </a:p>
          <a:p>
            <a:pPr marL="989013" lvl="1" indent="-457200" eaLnBrk="1" hangingPunct="1">
              <a:buFont typeface="Times New Roman" pitchFamily="18" charset="0"/>
              <a:buAutoNum type="arabicPeriod"/>
              <a:tabLst>
                <a:tab pos="2146300" algn="l"/>
                <a:tab pos="5022850" algn="l"/>
              </a:tabLst>
            </a:pPr>
            <a:r>
              <a:rPr lang="en-US" smtClean="0"/>
              <a:t>ADD		; TOS ← (C + D)</a:t>
            </a:r>
          </a:p>
          <a:p>
            <a:pPr marL="989013" lvl="1" indent="-457200" eaLnBrk="1" hangingPunct="1">
              <a:buFont typeface="Times New Roman" pitchFamily="18" charset="0"/>
              <a:buAutoNum type="arabicPeriod"/>
              <a:tabLst>
                <a:tab pos="2146300" algn="l"/>
                <a:tab pos="5022850" algn="l"/>
              </a:tabLst>
            </a:pPr>
            <a:r>
              <a:rPr lang="en-US" smtClean="0"/>
              <a:t>MUL		; TOS ← (C+D)</a:t>
            </a:r>
            <a:r>
              <a:rPr lang="en-US" smtClean="0">
                <a:sym typeface="Symbol" pitchFamily="18" charset="2"/>
              </a:rPr>
              <a:t></a:t>
            </a:r>
            <a:r>
              <a:rPr lang="en-US" smtClean="0"/>
              <a:t>(A+B)</a:t>
            </a:r>
          </a:p>
          <a:p>
            <a:pPr marL="989013" lvl="1" indent="-457200" eaLnBrk="1" hangingPunct="1">
              <a:buFont typeface="Times New Roman" pitchFamily="18" charset="0"/>
              <a:buAutoNum type="arabicPeriod"/>
              <a:tabLst>
                <a:tab pos="2146300" algn="l"/>
                <a:tab pos="5022850" algn="l"/>
              </a:tabLst>
            </a:pPr>
            <a:r>
              <a:rPr lang="en-US" smtClean="0"/>
              <a:t>POP	X	; M[X] ← TOS</a:t>
            </a:r>
          </a:p>
        </p:txBody>
      </p:sp>
      <p:sp>
        <p:nvSpPr>
          <p:cNvPr id="331780" name="Line 4"/>
          <p:cNvSpPr>
            <a:spLocks noChangeShapeType="1"/>
          </p:cNvSpPr>
          <p:nvPr/>
        </p:nvSpPr>
        <p:spPr bwMode="auto">
          <a:xfrm>
            <a:off x="8532813" y="6742113"/>
            <a:ext cx="5397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Tree>
    <p:extLst>
      <p:ext uri="{BB962C8B-B14F-4D97-AF65-F5344CB8AC3E}">
        <p14:creationId xmlns:p14="http://schemas.microsoft.com/office/powerpoint/2010/main" val="20872865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331779">
                                            <p:txEl>
                                              <p:pRg st="1" end="1"/>
                                            </p:txEl>
                                          </p:spTgt>
                                        </p:tgtEl>
                                        <p:attrNameLst>
                                          <p:attrName>style.visibility</p:attrName>
                                        </p:attrNameLst>
                                      </p:cBhvr>
                                      <p:to>
                                        <p:strVal val="visible"/>
                                      </p:to>
                                    </p:set>
                                    <p:animEffect transition="in" filter="wipe(left)">
                                      <p:cBhvr>
                                        <p:cTn id="7" dur="500"/>
                                        <p:tgtEl>
                                          <p:spTgt spid="331779">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331779">
                                            <p:txEl>
                                              <p:pRg st="2" end="2"/>
                                            </p:txEl>
                                          </p:spTgt>
                                        </p:tgtEl>
                                        <p:attrNameLst>
                                          <p:attrName>style.visibility</p:attrName>
                                        </p:attrNameLst>
                                      </p:cBhvr>
                                      <p:to>
                                        <p:strVal val="visible"/>
                                      </p:to>
                                    </p:set>
                                    <p:animEffect transition="in" filter="wipe(left)">
                                      <p:cBhvr>
                                        <p:cTn id="12" dur="500"/>
                                        <p:tgtEl>
                                          <p:spTgt spid="331779">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31779">
                                            <p:txEl>
                                              <p:pRg st="3" end="3"/>
                                            </p:txEl>
                                          </p:spTgt>
                                        </p:tgtEl>
                                        <p:attrNameLst>
                                          <p:attrName>style.visibility</p:attrName>
                                        </p:attrNameLst>
                                      </p:cBhvr>
                                      <p:to>
                                        <p:strVal val="visible"/>
                                      </p:to>
                                    </p:set>
                                    <p:animEffect transition="in" filter="wipe(left)">
                                      <p:cBhvr>
                                        <p:cTn id="17" dur="500"/>
                                        <p:tgtEl>
                                          <p:spTgt spid="331779">
                                            <p:txEl>
                                              <p:pRg st="3" end="3"/>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331779">
                                            <p:txEl>
                                              <p:pRg st="4" end="4"/>
                                            </p:txEl>
                                          </p:spTgt>
                                        </p:tgtEl>
                                        <p:attrNameLst>
                                          <p:attrName>style.visibility</p:attrName>
                                        </p:attrNameLst>
                                      </p:cBhvr>
                                      <p:to>
                                        <p:strVal val="visible"/>
                                      </p:to>
                                    </p:set>
                                    <p:animEffect transition="in" filter="wipe(left)">
                                      <p:cBhvr>
                                        <p:cTn id="22" dur="500"/>
                                        <p:tgtEl>
                                          <p:spTgt spid="331779">
                                            <p:txEl>
                                              <p:pRg st="4" end="4"/>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331779">
                                            <p:txEl>
                                              <p:pRg st="5" end="5"/>
                                            </p:txEl>
                                          </p:spTgt>
                                        </p:tgtEl>
                                        <p:attrNameLst>
                                          <p:attrName>style.visibility</p:attrName>
                                        </p:attrNameLst>
                                      </p:cBhvr>
                                      <p:to>
                                        <p:strVal val="visible"/>
                                      </p:to>
                                    </p:set>
                                    <p:animEffect transition="in" filter="wipe(left)">
                                      <p:cBhvr>
                                        <p:cTn id="27" dur="500"/>
                                        <p:tgtEl>
                                          <p:spTgt spid="331779">
                                            <p:txEl>
                                              <p:pRg st="5" end="5"/>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331779">
                                            <p:txEl>
                                              <p:pRg st="6" end="6"/>
                                            </p:txEl>
                                          </p:spTgt>
                                        </p:tgtEl>
                                        <p:attrNameLst>
                                          <p:attrName>style.visibility</p:attrName>
                                        </p:attrNameLst>
                                      </p:cBhvr>
                                      <p:to>
                                        <p:strVal val="visible"/>
                                      </p:to>
                                    </p:set>
                                    <p:animEffect transition="in" filter="wipe(left)">
                                      <p:cBhvr>
                                        <p:cTn id="32" dur="500"/>
                                        <p:tgtEl>
                                          <p:spTgt spid="331779">
                                            <p:txEl>
                                              <p:pRg st="6" end="6"/>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331779">
                                            <p:txEl>
                                              <p:pRg st="7" end="7"/>
                                            </p:txEl>
                                          </p:spTgt>
                                        </p:tgtEl>
                                        <p:attrNameLst>
                                          <p:attrName>style.visibility</p:attrName>
                                        </p:attrNameLst>
                                      </p:cBhvr>
                                      <p:to>
                                        <p:strVal val="visible"/>
                                      </p:to>
                                    </p:set>
                                    <p:animEffect transition="in" filter="wipe(left)">
                                      <p:cBhvr>
                                        <p:cTn id="37" dur="500"/>
                                        <p:tgtEl>
                                          <p:spTgt spid="331779">
                                            <p:txEl>
                                              <p:pRg st="7" end="7"/>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331779">
                                            <p:txEl>
                                              <p:pRg st="8" end="8"/>
                                            </p:txEl>
                                          </p:spTgt>
                                        </p:tgtEl>
                                        <p:attrNameLst>
                                          <p:attrName>style.visibility</p:attrName>
                                        </p:attrNameLst>
                                      </p:cBhvr>
                                      <p:to>
                                        <p:strVal val="visible"/>
                                      </p:to>
                                    </p:set>
                                    <p:animEffect transition="in" filter="wipe(left)">
                                      <p:cBhvr>
                                        <p:cTn id="42" dur="500"/>
                                        <p:tgtEl>
                                          <p:spTgt spid="331779">
                                            <p:txEl>
                                              <p:pRg st="8" end="8"/>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331779">
                                            <p:txEl>
                                              <p:pRg st="9" end="9"/>
                                            </p:txEl>
                                          </p:spTgt>
                                        </p:tgtEl>
                                        <p:attrNameLst>
                                          <p:attrName>style.visibility</p:attrName>
                                        </p:attrNameLst>
                                      </p:cBhvr>
                                      <p:to>
                                        <p:strVal val="visible"/>
                                      </p:to>
                                    </p:set>
                                    <p:animEffect transition="in" filter="wipe(left)">
                                      <p:cBhvr>
                                        <p:cTn id="47" dur="500"/>
                                        <p:tgtEl>
                                          <p:spTgt spid="331779">
                                            <p:txEl>
                                              <p:pRg st="9" end="9"/>
                                            </p:txEl>
                                          </p:spTgt>
                                        </p:tgtEl>
                                      </p:cBhvr>
                                    </p:animEffect>
                                  </p:childTnLst>
                                </p:cTn>
                              </p:par>
                              <p:par>
                                <p:cTn id="48" presetID="1" presetClass="entr" presetSubtype="0" fill="hold" grpId="0" nodeType="withEffect">
                                  <p:stCondLst>
                                    <p:cond delay="0"/>
                                  </p:stCondLst>
                                  <p:childTnLst>
                                    <p:set>
                                      <p:cBhvr>
                                        <p:cTn id="49" dur="1" fill="hold">
                                          <p:stCondLst>
                                            <p:cond delay="0"/>
                                          </p:stCondLst>
                                        </p:cTn>
                                        <p:tgtEl>
                                          <p:spTgt spid="3317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178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p:txBody>
          <a:bodyPr/>
          <a:lstStyle/>
          <a:p>
            <a:pPr eaLnBrk="1" hangingPunct="1"/>
            <a:r>
              <a:rPr lang="en-US" altLang="zh-CN" smtClean="0">
                <a:ea typeface="SimSun" pitchFamily="2" charset="-122"/>
              </a:rPr>
              <a:t>Using Registers</a:t>
            </a:r>
          </a:p>
        </p:txBody>
      </p:sp>
      <p:sp>
        <p:nvSpPr>
          <p:cNvPr id="37891" name="Rectangle 3"/>
          <p:cNvSpPr>
            <a:spLocks noGrp="1" noChangeArrowheads="1"/>
          </p:cNvSpPr>
          <p:nvPr>
            <p:ph type="body" idx="1"/>
          </p:nvPr>
        </p:nvSpPr>
        <p:spPr/>
        <p:txBody>
          <a:bodyPr/>
          <a:lstStyle/>
          <a:p>
            <a:pPr eaLnBrk="1" hangingPunct="1"/>
            <a:r>
              <a:rPr lang="en-US" altLang="zh-CN" smtClean="0">
                <a:ea typeface="SimSun" pitchFamily="2" charset="-122"/>
              </a:rPr>
              <a:t>Registers are faster</a:t>
            </a:r>
          </a:p>
          <a:p>
            <a:pPr eaLnBrk="1" hangingPunct="1"/>
            <a:r>
              <a:rPr lang="en-US" altLang="zh-CN" smtClean="0">
                <a:ea typeface="SimSun" pitchFamily="2" charset="-122"/>
              </a:rPr>
              <a:t>Shorter instructions</a:t>
            </a:r>
          </a:p>
          <a:p>
            <a:pPr lvl="1" eaLnBrk="1" hangingPunct="1"/>
            <a:r>
              <a:rPr lang="en-US" altLang="zh-CN" smtClean="0">
                <a:ea typeface="SimSun" pitchFamily="2" charset="-122"/>
              </a:rPr>
              <a:t>The number of registers is smaller (e.g. 32 registers need 5 bits)</a:t>
            </a:r>
          </a:p>
          <a:p>
            <a:pPr eaLnBrk="1" hangingPunct="1"/>
            <a:r>
              <a:rPr lang="en-US" altLang="zh-CN" smtClean="0">
                <a:ea typeface="SimSun" pitchFamily="2" charset="-122"/>
              </a:rPr>
              <a:t>Potential speedup</a:t>
            </a:r>
          </a:p>
          <a:p>
            <a:pPr eaLnBrk="1" hangingPunct="1"/>
            <a:r>
              <a:rPr lang="en-US" altLang="zh-CN" smtClean="0">
                <a:ea typeface="SimSun" pitchFamily="2" charset="-122"/>
              </a:rPr>
              <a:t>Minimize the frequency with which data is moved back and forth between the memory and processor registers.</a:t>
            </a:r>
          </a:p>
        </p:txBody>
      </p:sp>
    </p:spTree>
    <p:extLst>
      <p:ext uri="{BB962C8B-B14F-4D97-AF65-F5344CB8AC3E}">
        <p14:creationId xmlns:p14="http://schemas.microsoft.com/office/powerpoint/2010/main" val="138139496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UNIT II</a:t>
            </a:r>
            <a:endParaRPr lang="en-IN" dirty="0"/>
          </a:p>
        </p:txBody>
      </p:sp>
      <p:sp>
        <p:nvSpPr>
          <p:cNvPr id="3" name="Content Placeholder 2"/>
          <p:cNvSpPr>
            <a:spLocks noGrp="1"/>
          </p:cNvSpPr>
          <p:nvPr>
            <p:ph idx="1"/>
          </p:nvPr>
        </p:nvSpPr>
        <p:spPr/>
        <p:txBody>
          <a:bodyPr/>
          <a:lstStyle/>
          <a:p>
            <a:endParaRPr lang="en-IN" dirty="0" smtClean="0"/>
          </a:p>
          <a:p>
            <a:endParaRPr lang="en-IN" dirty="0"/>
          </a:p>
          <a:p>
            <a:endParaRPr lang="en-IN" dirty="0" smtClean="0"/>
          </a:p>
          <a:p>
            <a:pPr marL="0" indent="0">
              <a:buNone/>
            </a:pPr>
            <a:r>
              <a:rPr lang="en-IN" dirty="0" smtClean="0"/>
              <a:t>				Chapter 2</a:t>
            </a:r>
            <a:endParaRPr lang="en-IN" dirty="0"/>
          </a:p>
        </p:txBody>
      </p:sp>
    </p:spTree>
    <p:extLst>
      <p:ext uri="{BB962C8B-B14F-4D97-AF65-F5344CB8AC3E}">
        <p14:creationId xmlns:p14="http://schemas.microsoft.com/office/powerpoint/2010/main" val="31998555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228600" y="188640"/>
            <a:ext cx="8735888" cy="504056"/>
          </a:xfrm>
        </p:spPr>
        <p:txBody>
          <a:bodyPr>
            <a:normAutofit fontScale="90000"/>
          </a:bodyPr>
          <a:lstStyle/>
          <a:p>
            <a:pPr eaLnBrk="1" hangingPunct="1"/>
            <a:r>
              <a:rPr lang="en-US" altLang="zh-CN" sz="2800" b="1" dirty="0" smtClean="0">
                <a:solidFill>
                  <a:srgbClr val="FF0000"/>
                </a:solidFill>
                <a:ea typeface="SimSun" pitchFamily="2" charset="-122"/>
              </a:rPr>
              <a:t>Instruction Execution and Straight-Line Sequencing</a:t>
            </a:r>
          </a:p>
        </p:txBody>
      </p:sp>
      <p:sp>
        <p:nvSpPr>
          <p:cNvPr id="51211" name="Rectangle 11"/>
          <p:cNvSpPr>
            <a:spLocks noChangeArrowheads="1"/>
          </p:cNvSpPr>
          <p:nvPr/>
        </p:nvSpPr>
        <p:spPr bwMode="auto">
          <a:xfrm>
            <a:off x="31702" y="1467235"/>
            <a:ext cx="29799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400" dirty="0">
                <a:solidFill>
                  <a:srgbClr val="000000"/>
                </a:solidFill>
                <a:latin typeface="Nimbus Roman No9 L"/>
                <a:ea typeface="SimSun" pitchFamily="2" charset="-122"/>
              </a:rPr>
              <a:t>Begin execution </a:t>
            </a:r>
            <a:r>
              <a:rPr lang="en-CA" altLang="zh-CN" sz="2400" dirty="0" smtClean="0">
                <a:solidFill>
                  <a:srgbClr val="000000"/>
                </a:solidFill>
                <a:latin typeface="Nimbus Roman No9 L"/>
                <a:ea typeface="SimSun" pitchFamily="2" charset="-122"/>
              </a:rPr>
              <a:t>here </a:t>
            </a:r>
            <a:endParaRPr lang="en-CA" altLang="zh-CN" sz="2400" dirty="0">
              <a:latin typeface="Times New Roman" pitchFamily="18" charset="0"/>
              <a:ea typeface="SimSun" pitchFamily="2" charset="-122"/>
            </a:endParaRPr>
          </a:p>
        </p:txBody>
      </p:sp>
      <p:sp>
        <p:nvSpPr>
          <p:cNvPr id="51216" name="Line 16"/>
          <p:cNvSpPr>
            <a:spLocks noChangeShapeType="1"/>
          </p:cNvSpPr>
          <p:nvPr/>
        </p:nvSpPr>
        <p:spPr bwMode="auto">
          <a:xfrm flipH="1">
            <a:off x="2843808" y="1607467"/>
            <a:ext cx="436580" cy="1806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sz="2400"/>
          </a:p>
        </p:txBody>
      </p:sp>
      <p:sp>
        <p:nvSpPr>
          <p:cNvPr id="51218" name="Rectangle 18"/>
          <p:cNvSpPr>
            <a:spLocks noChangeArrowheads="1"/>
          </p:cNvSpPr>
          <p:nvPr/>
        </p:nvSpPr>
        <p:spPr bwMode="auto">
          <a:xfrm>
            <a:off x="1973263" y="802111"/>
            <a:ext cx="260167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dirty="0" smtClean="0">
                <a:solidFill>
                  <a:srgbClr val="000000"/>
                </a:solidFill>
                <a:latin typeface="Nimbus Roman No9 L"/>
                <a:ea typeface="SimSun" pitchFamily="2" charset="-122"/>
              </a:rPr>
              <a:t>Address         Contents</a:t>
            </a:r>
            <a:endParaRPr lang="en-CA" altLang="zh-CN" sz="2000" dirty="0">
              <a:latin typeface="Times New Roman" pitchFamily="18" charset="0"/>
              <a:ea typeface="SimSun" pitchFamily="2" charset="-122"/>
            </a:endParaRPr>
          </a:p>
        </p:txBody>
      </p:sp>
      <p:grpSp>
        <p:nvGrpSpPr>
          <p:cNvPr id="7" name="Group 6"/>
          <p:cNvGrpSpPr/>
          <p:nvPr/>
        </p:nvGrpSpPr>
        <p:grpSpPr>
          <a:xfrm>
            <a:off x="3923928" y="1109888"/>
            <a:ext cx="1896269" cy="5305184"/>
            <a:chOff x="2514600" y="1846263"/>
            <a:chExt cx="1896269" cy="4070350"/>
          </a:xfrm>
        </p:grpSpPr>
        <p:sp>
          <p:nvSpPr>
            <p:cNvPr id="51210" name="Line 10"/>
            <p:cNvSpPr>
              <a:spLocks noChangeShapeType="1"/>
            </p:cNvSpPr>
            <p:nvPr/>
          </p:nvSpPr>
          <p:spPr bwMode="auto">
            <a:xfrm flipH="1">
              <a:off x="2514600" y="2897188"/>
              <a:ext cx="1887538" cy="158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27" name="Line 27"/>
            <p:cNvSpPr>
              <a:spLocks noChangeShapeType="1"/>
            </p:cNvSpPr>
            <p:nvPr/>
          </p:nvSpPr>
          <p:spPr bwMode="auto">
            <a:xfrm flipV="1">
              <a:off x="4402138" y="1846263"/>
              <a:ext cx="1587" cy="4070350"/>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28" name="Line 28"/>
            <p:cNvSpPr>
              <a:spLocks noChangeShapeType="1"/>
            </p:cNvSpPr>
            <p:nvPr/>
          </p:nvSpPr>
          <p:spPr bwMode="auto">
            <a:xfrm flipH="1">
              <a:off x="2514600" y="5719763"/>
              <a:ext cx="1887538" cy="158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29" name="Line 29"/>
            <p:cNvSpPr>
              <a:spLocks noChangeShapeType="1"/>
            </p:cNvSpPr>
            <p:nvPr/>
          </p:nvSpPr>
          <p:spPr bwMode="auto">
            <a:xfrm flipH="1">
              <a:off x="2514600" y="4487863"/>
              <a:ext cx="1887538" cy="158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30" name="Line 30"/>
            <p:cNvSpPr>
              <a:spLocks noChangeShapeType="1"/>
            </p:cNvSpPr>
            <p:nvPr/>
          </p:nvSpPr>
          <p:spPr bwMode="auto">
            <a:xfrm flipH="1">
              <a:off x="2514600" y="4767263"/>
              <a:ext cx="1887538" cy="158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31" name="Line 31"/>
            <p:cNvSpPr>
              <a:spLocks noChangeShapeType="1"/>
            </p:cNvSpPr>
            <p:nvPr/>
          </p:nvSpPr>
          <p:spPr bwMode="auto">
            <a:xfrm flipH="1">
              <a:off x="2514600" y="5440363"/>
              <a:ext cx="1887538" cy="158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32" name="Line 32"/>
            <p:cNvSpPr>
              <a:spLocks noChangeShapeType="1"/>
            </p:cNvSpPr>
            <p:nvPr/>
          </p:nvSpPr>
          <p:spPr bwMode="auto">
            <a:xfrm flipH="1">
              <a:off x="2514600" y="3832225"/>
              <a:ext cx="1887538" cy="158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33" name="Line 33"/>
            <p:cNvSpPr>
              <a:spLocks noChangeShapeType="1"/>
            </p:cNvSpPr>
            <p:nvPr/>
          </p:nvSpPr>
          <p:spPr bwMode="auto">
            <a:xfrm flipH="1">
              <a:off x="2514600" y="3552825"/>
              <a:ext cx="1887538" cy="158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34" name="Line 34"/>
            <p:cNvSpPr>
              <a:spLocks noChangeShapeType="1"/>
            </p:cNvSpPr>
            <p:nvPr/>
          </p:nvSpPr>
          <p:spPr bwMode="auto">
            <a:xfrm flipV="1">
              <a:off x="2514600" y="1846263"/>
              <a:ext cx="1588" cy="4070350"/>
            </a:xfrm>
            <a:prstGeom prst="line">
              <a:avLst/>
            </a:prstGeom>
            <a:noFill/>
            <a:ln w="158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35" name="Line 35"/>
            <p:cNvSpPr>
              <a:spLocks noChangeShapeType="1"/>
            </p:cNvSpPr>
            <p:nvPr/>
          </p:nvSpPr>
          <p:spPr bwMode="auto">
            <a:xfrm flipH="1">
              <a:off x="2523331" y="2004054"/>
              <a:ext cx="1887538" cy="158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36" name="Line 36"/>
            <p:cNvSpPr>
              <a:spLocks noChangeShapeType="1"/>
            </p:cNvSpPr>
            <p:nvPr/>
          </p:nvSpPr>
          <p:spPr bwMode="auto">
            <a:xfrm flipH="1">
              <a:off x="2514600" y="2322513"/>
              <a:ext cx="1887538" cy="158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37" name="Line 37"/>
            <p:cNvSpPr>
              <a:spLocks noChangeShapeType="1"/>
            </p:cNvSpPr>
            <p:nvPr/>
          </p:nvSpPr>
          <p:spPr bwMode="auto">
            <a:xfrm flipH="1">
              <a:off x="2514600" y="2601913"/>
              <a:ext cx="1887538" cy="1587"/>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grpSp>
      <p:sp>
        <p:nvSpPr>
          <p:cNvPr id="51207" name="Rectangle 7"/>
          <p:cNvSpPr>
            <a:spLocks noChangeArrowheads="1"/>
          </p:cNvSpPr>
          <p:nvPr/>
        </p:nvSpPr>
        <p:spPr bwMode="auto">
          <a:xfrm>
            <a:off x="3942388" y="2118278"/>
            <a:ext cx="162544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400" dirty="0" smtClean="0">
                <a:solidFill>
                  <a:srgbClr val="000000"/>
                </a:solidFill>
                <a:latin typeface="Nimbus Roman No9 L"/>
                <a:ea typeface="SimSun" pitchFamily="2" charset="-122"/>
              </a:rPr>
              <a:t>Move R0, C</a:t>
            </a:r>
            <a:endParaRPr lang="en-CA" altLang="zh-CN" sz="2400" dirty="0">
              <a:latin typeface="Times New Roman" pitchFamily="18" charset="0"/>
              <a:ea typeface="SimSun" pitchFamily="2" charset="-122"/>
            </a:endParaRPr>
          </a:p>
        </p:txBody>
      </p:sp>
      <p:sp>
        <p:nvSpPr>
          <p:cNvPr id="51212" name="Rectangle 12"/>
          <p:cNvSpPr>
            <a:spLocks noChangeArrowheads="1"/>
          </p:cNvSpPr>
          <p:nvPr/>
        </p:nvSpPr>
        <p:spPr bwMode="auto">
          <a:xfrm>
            <a:off x="3979248" y="1363355"/>
            <a:ext cx="159082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400" dirty="0" smtClean="0">
                <a:solidFill>
                  <a:srgbClr val="000000"/>
                </a:solidFill>
                <a:latin typeface="Nimbus Roman No9 L"/>
                <a:ea typeface="SimSun" pitchFamily="2" charset="-122"/>
              </a:rPr>
              <a:t>Move A, R0</a:t>
            </a:r>
            <a:endParaRPr lang="en-CA" altLang="zh-CN" sz="2400" dirty="0">
              <a:latin typeface="Times New Roman" pitchFamily="18" charset="0"/>
              <a:ea typeface="SimSun" pitchFamily="2" charset="-122"/>
            </a:endParaRPr>
          </a:p>
        </p:txBody>
      </p:sp>
      <p:sp>
        <p:nvSpPr>
          <p:cNvPr id="51241" name="Rectangle 41"/>
          <p:cNvSpPr>
            <a:spLocks noChangeArrowheads="1"/>
          </p:cNvSpPr>
          <p:nvPr/>
        </p:nvSpPr>
        <p:spPr bwMode="auto">
          <a:xfrm>
            <a:off x="3979248" y="1748946"/>
            <a:ext cx="165750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400" dirty="0" smtClean="0">
                <a:solidFill>
                  <a:srgbClr val="000000"/>
                </a:solidFill>
                <a:latin typeface="Nimbus Roman No9 L"/>
                <a:ea typeface="SimSun" pitchFamily="2" charset="-122"/>
              </a:rPr>
              <a:t>Add    B, R0</a:t>
            </a:r>
            <a:endParaRPr lang="en-CA" altLang="zh-CN" sz="2400" dirty="0">
              <a:latin typeface="Times New Roman" pitchFamily="18" charset="0"/>
              <a:ea typeface="SimSun" pitchFamily="2" charset="-122"/>
            </a:endParaRPr>
          </a:p>
        </p:txBody>
      </p:sp>
      <p:sp>
        <p:nvSpPr>
          <p:cNvPr id="51208" name="Rectangle 8"/>
          <p:cNvSpPr>
            <a:spLocks noChangeArrowheads="1"/>
          </p:cNvSpPr>
          <p:nvPr/>
        </p:nvSpPr>
        <p:spPr bwMode="auto">
          <a:xfrm>
            <a:off x="3139450" y="2118278"/>
            <a:ext cx="68930" cy="460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400" i="1">
                <a:solidFill>
                  <a:srgbClr val="000000"/>
                </a:solidFill>
                <a:latin typeface="Nimbus Roman No9 L"/>
                <a:ea typeface="SimSun" pitchFamily="2" charset="-122"/>
              </a:rPr>
              <a:t>i</a:t>
            </a:r>
            <a:endParaRPr lang="en-CA" altLang="zh-CN" sz="2400">
              <a:latin typeface="Times New Roman" pitchFamily="18" charset="0"/>
              <a:ea typeface="SimSun" pitchFamily="2" charset="-122"/>
            </a:endParaRPr>
          </a:p>
        </p:txBody>
      </p:sp>
      <p:sp>
        <p:nvSpPr>
          <p:cNvPr id="51209" name="Rectangle 9"/>
          <p:cNvSpPr>
            <a:spLocks noChangeArrowheads="1"/>
          </p:cNvSpPr>
          <p:nvPr/>
        </p:nvSpPr>
        <p:spPr bwMode="auto">
          <a:xfrm>
            <a:off x="3188663" y="2118278"/>
            <a:ext cx="520976" cy="460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zh-CN" altLang="en-CA" sz="2400" dirty="0">
                <a:solidFill>
                  <a:srgbClr val="000000"/>
                </a:solidFill>
                <a:latin typeface="Nimbus Roman No9 L"/>
                <a:ea typeface="SimSun" pitchFamily="2" charset="-122"/>
              </a:rPr>
              <a:t> </a:t>
            </a:r>
            <a:r>
              <a:rPr lang="en-CA" altLang="zh-CN" sz="2400" dirty="0">
                <a:solidFill>
                  <a:srgbClr val="000000"/>
                </a:solidFill>
                <a:latin typeface="Nimbus Roman No9 L"/>
                <a:ea typeface="SimSun" pitchFamily="2" charset="-122"/>
              </a:rPr>
              <a:t>+ 8</a:t>
            </a:r>
            <a:endParaRPr lang="en-CA" altLang="zh-CN" sz="2400" dirty="0">
              <a:latin typeface="Times New Roman" pitchFamily="18" charset="0"/>
              <a:ea typeface="SimSun" pitchFamily="2" charset="-122"/>
            </a:endParaRPr>
          </a:p>
        </p:txBody>
      </p:sp>
      <p:sp>
        <p:nvSpPr>
          <p:cNvPr id="51213" name="Rectangle 13"/>
          <p:cNvSpPr>
            <a:spLocks noChangeArrowheads="1"/>
          </p:cNvSpPr>
          <p:nvPr/>
        </p:nvSpPr>
        <p:spPr bwMode="auto">
          <a:xfrm>
            <a:off x="3139450" y="1421705"/>
            <a:ext cx="408766" cy="460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400" i="1" dirty="0" smtClean="0">
                <a:solidFill>
                  <a:srgbClr val="000000"/>
                </a:solidFill>
                <a:latin typeface="Nimbus Roman No9 L"/>
                <a:ea typeface="SimSun" pitchFamily="2" charset="-122"/>
              </a:rPr>
              <a:t>    i</a:t>
            </a:r>
            <a:endParaRPr lang="en-CA" altLang="zh-CN" sz="2400" dirty="0">
              <a:latin typeface="Times New Roman" pitchFamily="18" charset="0"/>
              <a:ea typeface="SimSun" pitchFamily="2" charset="-122"/>
            </a:endParaRPr>
          </a:p>
        </p:txBody>
      </p:sp>
      <p:sp>
        <p:nvSpPr>
          <p:cNvPr id="51214" name="Freeform 14"/>
          <p:cNvSpPr>
            <a:spLocks/>
          </p:cNvSpPr>
          <p:nvPr/>
        </p:nvSpPr>
        <p:spPr bwMode="auto">
          <a:xfrm>
            <a:off x="3249439" y="1585953"/>
            <a:ext cx="98425" cy="39578"/>
          </a:xfrm>
          <a:custGeom>
            <a:avLst/>
            <a:gdLst>
              <a:gd name="T0" fmla="*/ 0 w 6"/>
              <a:gd name="T1" fmla="*/ 31750 h 2"/>
              <a:gd name="T2" fmla="*/ 98425 w 6"/>
              <a:gd name="T3" fmla="*/ 15875 h 2"/>
              <a:gd name="T4" fmla="*/ 0 w 6"/>
              <a:gd name="T5" fmla="*/ 0 h 2"/>
              <a:gd name="T6" fmla="*/ 0 w 6"/>
              <a:gd name="T7" fmla="*/ 15875 h 2"/>
              <a:gd name="T8" fmla="*/ 0 w 6"/>
              <a:gd name="T9" fmla="*/ 3175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400"/>
          </a:p>
        </p:txBody>
      </p:sp>
      <p:sp>
        <p:nvSpPr>
          <p:cNvPr id="51215" name="Freeform 15"/>
          <p:cNvSpPr>
            <a:spLocks/>
          </p:cNvSpPr>
          <p:nvPr/>
        </p:nvSpPr>
        <p:spPr bwMode="auto">
          <a:xfrm>
            <a:off x="3249439" y="1585953"/>
            <a:ext cx="98425" cy="39578"/>
          </a:xfrm>
          <a:custGeom>
            <a:avLst/>
            <a:gdLst>
              <a:gd name="T0" fmla="*/ 0 w 62"/>
              <a:gd name="T1" fmla="*/ 31750 h 20"/>
              <a:gd name="T2" fmla="*/ 98425 w 62"/>
              <a:gd name="T3" fmla="*/ 15875 h 20"/>
              <a:gd name="T4" fmla="*/ 0 w 62"/>
              <a:gd name="T5" fmla="*/ 0 h 20"/>
              <a:gd name="T6" fmla="*/ 0 w 62"/>
              <a:gd name="T7" fmla="*/ 15875 h 20"/>
              <a:gd name="T8" fmla="*/ 0 w 62"/>
              <a:gd name="T9" fmla="*/ 31750 h 20"/>
              <a:gd name="T10" fmla="*/ 0 60000 65536"/>
              <a:gd name="T11" fmla="*/ 0 60000 65536"/>
              <a:gd name="T12" fmla="*/ 0 60000 65536"/>
              <a:gd name="T13" fmla="*/ 0 60000 65536"/>
              <a:gd name="T14" fmla="*/ 0 60000 65536"/>
              <a:gd name="T15" fmla="*/ 0 w 62"/>
              <a:gd name="T16" fmla="*/ 0 h 20"/>
              <a:gd name="T17" fmla="*/ 62 w 62"/>
              <a:gd name="T18" fmla="*/ 20 h 20"/>
            </a:gdLst>
            <a:ahLst/>
            <a:cxnLst>
              <a:cxn ang="T10">
                <a:pos x="T0" y="T1"/>
              </a:cxn>
              <a:cxn ang="T11">
                <a:pos x="T2" y="T3"/>
              </a:cxn>
              <a:cxn ang="T12">
                <a:pos x="T4" y="T5"/>
              </a:cxn>
              <a:cxn ang="T13">
                <a:pos x="T6" y="T7"/>
              </a:cxn>
              <a:cxn ang="T14">
                <a:pos x="T8" y="T9"/>
              </a:cxn>
            </a:cxnLst>
            <a:rect l="T15" t="T16" r="T17" b="T18"/>
            <a:pathLst>
              <a:path w="62" h="20">
                <a:moveTo>
                  <a:pt x="0" y="20"/>
                </a:moveTo>
                <a:lnTo>
                  <a:pt x="62" y="10"/>
                </a:lnTo>
                <a:lnTo>
                  <a:pt x="0" y="0"/>
                </a:lnTo>
                <a:lnTo>
                  <a:pt x="0" y="10"/>
                </a:lnTo>
                <a:lnTo>
                  <a:pt x="0" y="20"/>
                </a:lnTo>
                <a:close/>
              </a:path>
            </a:pathLst>
          </a:custGeom>
          <a:solidFill>
            <a:srgbClr val="000000"/>
          </a:solidFill>
          <a:ln w="0">
            <a:solidFill>
              <a:srgbClr val="000000"/>
            </a:solidFill>
            <a:round/>
            <a:headEnd/>
            <a:tailEnd/>
          </a:ln>
        </p:spPr>
        <p:txBody>
          <a:bodyPr/>
          <a:lstStyle/>
          <a:p>
            <a:endParaRPr lang="en-IN" sz="2400"/>
          </a:p>
        </p:txBody>
      </p:sp>
      <p:sp>
        <p:nvSpPr>
          <p:cNvPr id="51219" name="Rectangle 19"/>
          <p:cNvSpPr>
            <a:spLocks noChangeArrowheads="1"/>
          </p:cNvSpPr>
          <p:nvPr/>
        </p:nvSpPr>
        <p:spPr bwMode="auto">
          <a:xfrm>
            <a:off x="3274100" y="5239782"/>
            <a:ext cx="222818" cy="460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400" dirty="0">
                <a:solidFill>
                  <a:srgbClr val="000000"/>
                </a:solidFill>
                <a:latin typeface="Nimbus Roman No9 L"/>
                <a:ea typeface="SimSun" pitchFamily="2" charset="-122"/>
              </a:rPr>
              <a:t>C</a:t>
            </a:r>
            <a:endParaRPr lang="en-CA" altLang="zh-CN" sz="2400" dirty="0">
              <a:latin typeface="Times New Roman" pitchFamily="18" charset="0"/>
              <a:ea typeface="SimSun" pitchFamily="2" charset="-122"/>
            </a:endParaRPr>
          </a:p>
        </p:txBody>
      </p:sp>
      <p:sp>
        <p:nvSpPr>
          <p:cNvPr id="51220" name="Rectangle 20"/>
          <p:cNvSpPr>
            <a:spLocks noChangeArrowheads="1"/>
          </p:cNvSpPr>
          <p:nvPr/>
        </p:nvSpPr>
        <p:spPr bwMode="auto">
          <a:xfrm>
            <a:off x="3274100" y="3997316"/>
            <a:ext cx="205184" cy="460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400" dirty="0">
                <a:solidFill>
                  <a:srgbClr val="000000"/>
                </a:solidFill>
                <a:latin typeface="Nimbus Roman No9 L"/>
                <a:ea typeface="SimSun" pitchFamily="2" charset="-122"/>
              </a:rPr>
              <a:t>B</a:t>
            </a:r>
            <a:endParaRPr lang="en-CA" altLang="zh-CN" sz="2400" dirty="0">
              <a:latin typeface="Times New Roman" pitchFamily="18" charset="0"/>
              <a:ea typeface="SimSun" pitchFamily="2" charset="-122"/>
            </a:endParaRPr>
          </a:p>
        </p:txBody>
      </p:sp>
      <p:sp>
        <p:nvSpPr>
          <p:cNvPr id="51221" name="Rectangle 21"/>
          <p:cNvSpPr>
            <a:spLocks noChangeArrowheads="1"/>
          </p:cNvSpPr>
          <p:nvPr/>
        </p:nvSpPr>
        <p:spPr bwMode="auto">
          <a:xfrm>
            <a:off x="3292842" y="2830495"/>
            <a:ext cx="205184" cy="460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400" dirty="0">
                <a:solidFill>
                  <a:srgbClr val="000000"/>
                </a:solidFill>
                <a:latin typeface="Nimbus Roman No9 L"/>
                <a:ea typeface="SimSun" pitchFamily="2" charset="-122"/>
              </a:rPr>
              <a:t>A</a:t>
            </a:r>
            <a:endParaRPr lang="en-CA" altLang="zh-CN" sz="2400" dirty="0">
              <a:latin typeface="Times New Roman" pitchFamily="18" charset="0"/>
              <a:ea typeface="SimSun" pitchFamily="2" charset="-122"/>
            </a:endParaRPr>
          </a:p>
        </p:txBody>
      </p:sp>
      <p:sp>
        <p:nvSpPr>
          <p:cNvPr id="51242" name="Rectangle 42"/>
          <p:cNvSpPr>
            <a:spLocks noChangeArrowheads="1"/>
          </p:cNvSpPr>
          <p:nvPr/>
        </p:nvSpPr>
        <p:spPr bwMode="auto">
          <a:xfrm>
            <a:off x="3139450" y="1769992"/>
            <a:ext cx="68930" cy="460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400" i="1">
                <a:solidFill>
                  <a:srgbClr val="000000"/>
                </a:solidFill>
                <a:latin typeface="Nimbus Roman No9 L"/>
                <a:ea typeface="SimSun" pitchFamily="2" charset="-122"/>
              </a:rPr>
              <a:t>i</a:t>
            </a:r>
            <a:endParaRPr lang="en-CA" altLang="zh-CN" sz="2400">
              <a:latin typeface="Times New Roman" pitchFamily="18" charset="0"/>
              <a:ea typeface="SimSun" pitchFamily="2" charset="-122"/>
            </a:endParaRPr>
          </a:p>
        </p:txBody>
      </p:sp>
      <p:sp>
        <p:nvSpPr>
          <p:cNvPr id="51243" name="Rectangle 43"/>
          <p:cNvSpPr>
            <a:spLocks noChangeArrowheads="1"/>
          </p:cNvSpPr>
          <p:nvPr/>
        </p:nvSpPr>
        <p:spPr bwMode="auto">
          <a:xfrm>
            <a:off x="3188663" y="1769992"/>
            <a:ext cx="520976" cy="460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zh-CN" altLang="en-CA" sz="2400">
                <a:solidFill>
                  <a:srgbClr val="000000"/>
                </a:solidFill>
                <a:latin typeface="Nimbus Roman No9 L"/>
                <a:ea typeface="SimSun" pitchFamily="2" charset="-122"/>
              </a:rPr>
              <a:t> </a:t>
            </a:r>
            <a:r>
              <a:rPr lang="en-CA" altLang="zh-CN" sz="2400">
                <a:solidFill>
                  <a:srgbClr val="000000"/>
                </a:solidFill>
                <a:latin typeface="Nimbus Roman No9 L"/>
                <a:ea typeface="SimSun" pitchFamily="2" charset="-122"/>
              </a:rPr>
              <a:t>+ 4</a:t>
            </a:r>
            <a:endParaRPr lang="en-CA" altLang="zh-CN" sz="2400">
              <a:latin typeface="Times New Roman" pitchFamily="18" charset="0"/>
              <a:ea typeface="SimSun" pitchFamily="2" charset="-122"/>
            </a:endParaRPr>
          </a:p>
        </p:txBody>
      </p:sp>
      <p:sp>
        <p:nvSpPr>
          <p:cNvPr id="51244" name="Freeform 44"/>
          <p:cNvSpPr>
            <a:spLocks/>
          </p:cNvSpPr>
          <p:nvPr/>
        </p:nvSpPr>
        <p:spPr bwMode="auto">
          <a:xfrm>
            <a:off x="4932040" y="2780928"/>
            <a:ext cx="17462" cy="15875"/>
          </a:xfrm>
          <a:custGeom>
            <a:avLst/>
            <a:gdLst>
              <a:gd name="T0" fmla="*/ 0 w 1"/>
              <a:gd name="T1" fmla="*/ 0 h 1"/>
              <a:gd name="T2" fmla="*/ 0 w 1"/>
              <a:gd name="T3" fmla="*/ 0 h 1"/>
              <a:gd name="T4" fmla="*/ 0 w 1"/>
              <a:gd name="T5" fmla="*/ 15875 h 1"/>
              <a:gd name="T6" fmla="*/ 17462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400" b="1">
              <a:latin typeface="Arial" pitchFamily="34" charset="0"/>
              <a:cs typeface="Arial" pitchFamily="34" charset="0"/>
            </a:endParaRPr>
          </a:p>
        </p:txBody>
      </p:sp>
      <p:sp>
        <p:nvSpPr>
          <p:cNvPr id="51245" name="Freeform 45"/>
          <p:cNvSpPr>
            <a:spLocks/>
          </p:cNvSpPr>
          <p:nvPr/>
        </p:nvSpPr>
        <p:spPr bwMode="auto">
          <a:xfrm>
            <a:off x="4932040" y="2879353"/>
            <a:ext cx="17462" cy="15875"/>
          </a:xfrm>
          <a:custGeom>
            <a:avLst/>
            <a:gdLst>
              <a:gd name="T0" fmla="*/ 0 w 1"/>
              <a:gd name="T1" fmla="*/ 0 h 1"/>
              <a:gd name="T2" fmla="*/ 0 w 1"/>
              <a:gd name="T3" fmla="*/ 0 h 1"/>
              <a:gd name="T4" fmla="*/ 0 w 1"/>
              <a:gd name="T5" fmla="*/ 15875 h 1"/>
              <a:gd name="T6" fmla="*/ 17462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400" b="1">
              <a:latin typeface="Arial" pitchFamily="34" charset="0"/>
              <a:cs typeface="Arial" pitchFamily="34" charset="0"/>
            </a:endParaRPr>
          </a:p>
        </p:txBody>
      </p:sp>
      <p:sp>
        <p:nvSpPr>
          <p:cNvPr id="51246" name="Freeform 46"/>
          <p:cNvSpPr>
            <a:spLocks/>
          </p:cNvSpPr>
          <p:nvPr/>
        </p:nvSpPr>
        <p:spPr bwMode="auto">
          <a:xfrm>
            <a:off x="4932040" y="2993653"/>
            <a:ext cx="17462" cy="17462"/>
          </a:xfrm>
          <a:custGeom>
            <a:avLst/>
            <a:gdLst>
              <a:gd name="T0" fmla="*/ 0 w 1"/>
              <a:gd name="T1" fmla="*/ 0 h 1"/>
              <a:gd name="T2" fmla="*/ 0 w 1"/>
              <a:gd name="T3" fmla="*/ 0 h 1"/>
              <a:gd name="T4" fmla="*/ 0 w 1"/>
              <a:gd name="T5" fmla="*/ 17462 h 1"/>
              <a:gd name="T6" fmla="*/ 17462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400" b="1">
              <a:latin typeface="Arial" pitchFamily="34" charset="0"/>
              <a:cs typeface="Arial" pitchFamily="34" charset="0"/>
            </a:endParaRPr>
          </a:p>
        </p:txBody>
      </p:sp>
      <p:grpSp>
        <p:nvGrpSpPr>
          <p:cNvPr id="3" name="Group 2"/>
          <p:cNvGrpSpPr/>
          <p:nvPr/>
        </p:nvGrpSpPr>
        <p:grpSpPr>
          <a:xfrm>
            <a:off x="6174538" y="1729697"/>
            <a:ext cx="106450" cy="867684"/>
            <a:chOff x="6174538" y="1729697"/>
            <a:chExt cx="106450" cy="867684"/>
          </a:xfrm>
        </p:grpSpPr>
        <p:sp>
          <p:nvSpPr>
            <p:cNvPr id="51253" name="Freeform 53"/>
            <p:cNvSpPr>
              <a:spLocks/>
            </p:cNvSpPr>
            <p:nvPr/>
          </p:nvSpPr>
          <p:spPr bwMode="auto">
            <a:xfrm>
              <a:off x="6182563" y="1729697"/>
              <a:ext cx="98425" cy="442912"/>
            </a:xfrm>
            <a:custGeom>
              <a:avLst/>
              <a:gdLst>
                <a:gd name="T0" fmla="*/ 0 w 6"/>
                <a:gd name="T1" fmla="*/ 0 h 27"/>
                <a:gd name="T2" fmla="*/ 32808 w 6"/>
                <a:gd name="T3" fmla="*/ 16404 h 27"/>
                <a:gd name="T4" fmla="*/ 49213 w 6"/>
                <a:gd name="T5" fmla="*/ 16404 h 27"/>
                <a:gd name="T6" fmla="*/ 49213 w 6"/>
                <a:gd name="T7" fmla="*/ 32808 h 27"/>
                <a:gd name="T8" fmla="*/ 49213 w 6"/>
                <a:gd name="T9" fmla="*/ 32808 h 27"/>
                <a:gd name="T10" fmla="*/ 49213 w 6"/>
                <a:gd name="T11" fmla="*/ 49212 h 27"/>
                <a:gd name="T12" fmla="*/ 49213 w 6"/>
                <a:gd name="T13" fmla="*/ 114829 h 27"/>
                <a:gd name="T14" fmla="*/ 49213 w 6"/>
                <a:gd name="T15" fmla="*/ 196850 h 27"/>
                <a:gd name="T16" fmla="*/ 49213 w 6"/>
                <a:gd name="T17" fmla="*/ 278871 h 27"/>
                <a:gd name="T18" fmla="*/ 49213 w 6"/>
                <a:gd name="T19" fmla="*/ 360891 h 27"/>
                <a:gd name="T20" fmla="*/ 49213 w 6"/>
                <a:gd name="T21" fmla="*/ 377295 h 27"/>
                <a:gd name="T22" fmla="*/ 49213 w 6"/>
                <a:gd name="T23" fmla="*/ 410104 h 27"/>
                <a:gd name="T24" fmla="*/ 49213 w 6"/>
                <a:gd name="T25" fmla="*/ 410104 h 27"/>
                <a:gd name="T26" fmla="*/ 65617 w 6"/>
                <a:gd name="T27" fmla="*/ 426508 h 27"/>
                <a:gd name="T28" fmla="*/ 98425 w 6"/>
                <a:gd name="T29" fmla="*/ 442912 h 2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
                <a:gd name="T46" fmla="*/ 0 h 27"/>
                <a:gd name="T47" fmla="*/ 6 w 6"/>
                <a:gd name="T48" fmla="*/ 27 h 2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 h="27">
                  <a:moveTo>
                    <a:pt x="0" y="0"/>
                  </a:moveTo>
                  <a:lnTo>
                    <a:pt x="2" y="1"/>
                  </a:lnTo>
                  <a:lnTo>
                    <a:pt x="3" y="1"/>
                  </a:lnTo>
                  <a:lnTo>
                    <a:pt x="3" y="2"/>
                  </a:lnTo>
                  <a:lnTo>
                    <a:pt x="3" y="3"/>
                  </a:lnTo>
                  <a:lnTo>
                    <a:pt x="3" y="7"/>
                  </a:lnTo>
                  <a:lnTo>
                    <a:pt x="3" y="12"/>
                  </a:lnTo>
                  <a:lnTo>
                    <a:pt x="3" y="17"/>
                  </a:lnTo>
                  <a:lnTo>
                    <a:pt x="3" y="22"/>
                  </a:lnTo>
                  <a:lnTo>
                    <a:pt x="3" y="23"/>
                  </a:lnTo>
                  <a:lnTo>
                    <a:pt x="3" y="25"/>
                  </a:lnTo>
                  <a:lnTo>
                    <a:pt x="4" y="26"/>
                  </a:lnTo>
                  <a:lnTo>
                    <a:pt x="6" y="27"/>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1254" name="Freeform 54"/>
            <p:cNvSpPr>
              <a:spLocks/>
            </p:cNvSpPr>
            <p:nvPr/>
          </p:nvSpPr>
          <p:spPr bwMode="auto">
            <a:xfrm>
              <a:off x="6174538" y="2154468"/>
              <a:ext cx="98425" cy="442913"/>
            </a:xfrm>
            <a:custGeom>
              <a:avLst/>
              <a:gdLst>
                <a:gd name="T0" fmla="*/ 0 w 6"/>
                <a:gd name="T1" fmla="*/ 442913 h 27"/>
                <a:gd name="T2" fmla="*/ 32808 w 6"/>
                <a:gd name="T3" fmla="*/ 426509 h 27"/>
                <a:gd name="T4" fmla="*/ 49213 w 6"/>
                <a:gd name="T5" fmla="*/ 410105 h 27"/>
                <a:gd name="T6" fmla="*/ 49213 w 6"/>
                <a:gd name="T7" fmla="*/ 410105 h 27"/>
                <a:gd name="T8" fmla="*/ 49213 w 6"/>
                <a:gd name="T9" fmla="*/ 393700 h 27"/>
                <a:gd name="T10" fmla="*/ 49213 w 6"/>
                <a:gd name="T11" fmla="*/ 328084 h 27"/>
                <a:gd name="T12" fmla="*/ 49213 w 6"/>
                <a:gd name="T13" fmla="*/ 246063 h 27"/>
                <a:gd name="T14" fmla="*/ 49213 w 6"/>
                <a:gd name="T15" fmla="*/ 147638 h 27"/>
                <a:gd name="T16" fmla="*/ 49213 w 6"/>
                <a:gd name="T17" fmla="*/ 82021 h 27"/>
                <a:gd name="T18" fmla="*/ 49213 w 6"/>
                <a:gd name="T19" fmla="*/ 49213 h 27"/>
                <a:gd name="T20" fmla="*/ 49213 w 6"/>
                <a:gd name="T21" fmla="*/ 32808 h 27"/>
                <a:gd name="T22" fmla="*/ 49213 w 6"/>
                <a:gd name="T23" fmla="*/ 16404 h 27"/>
                <a:gd name="T24" fmla="*/ 65617 w 6"/>
                <a:gd name="T25" fmla="*/ 16404 h 27"/>
                <a:gd name="T26" fmla="*/ 98425 w 6"/>
                <a:gd name="T27" fmla="*/ 0 h 2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
                <a:gd name="T43" fmla="*/ 0 h 27"/>
                <a:gd name="T44" fmla="*/ 6 w 6"/>
                <a:gd name="T45" fmla="*/ 27 h 27"/>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 h="27">
                  <a:moveTo>
                    <a:pt x="0" y="27"/>
                  </a:moveTo>
                  <a:lnTo>
                    <a:pt x="2" y="26"/>
                  </a:lnTo>
                  <a:lnTo>
                    <a:pt x="3" y="25"/>
                  </a:lnTo>
                  <a:lnTo>
                    <a:pt x="3" y="24"/>
                  </a:lnTo>
                  <a:lnTo>
                    <a:pt x="3" y="20"/>
                  </a:lnTo>
                  <a:lnTo>
                    <a:pt x="3" y="15"/>
                  </a:lnTo>
                  <a:lnTo>
                    <a:pt x="3" y="9"/>
                  </a:lnTo>
                  <a:lnTo>
                    <a:pt x="3" y="5"/>
                  </a:lnTo>
                  <a:lnTo>
                    <a:pt x="3" y="3"/>
                  </a:lnTo>
                  <a:lnTo>
                    <a:pt x="3" y="2"/>
                  </a:lnTo>
                  <a:lnTo>
                    <a:pt x="3" y="1"/>
                  </a:lnTo>
                  <a:lnTo>
                    <a:pt x="4" y="1"/>
                  </a:lnTo>
                  <a:lnTo>
                    <a:pt x="6"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4" name="Group 3"/>
          <p:cNvGrpSpPr/>
          <p:nvPr/>
        </p:nvGrpSpPr>
        <p:grpSpPr>
          <a:xfrm>
            <a:off x="6182563" y="3768725"/>
            <a:ext cx="393700" cy="1919287"/>
            <a:chOff x="4500563" y="3668713"/>
            <a:chExt cx="393700" cy="1919287"/>
          </a:xfrm>
        </p:grpSpPr>
        <p:sp>
          <p:nvSpPr>
            <p:cNvPr id="51238" name="Freeform 38"/>
            <p:cNvSpPr>
              <a:spLocks/>
            </p:cNvSpPr>
            <p:nvPr/>
          </p:nvSpPr>
          <p:spPr bwMode="auto">
            <a:xfrm>
              <a:off x="4516438" y="4619625"/>
              <a:ext cx="98425" cy="33338"/>
            </a:xfrm>
            <a:custGeom>
              <a:avLst/>
              <a:gdLst>
                <a:gd name="T0" fmla="*/ 98425 w 6"/>
                <a:gd name="T1" fmla="*/ 0 h 2"/>
                <a:gd name="T2" fmla="*/ 0 w 6"/>
                <a:gd name="T3" fmla="*/ 16669 h 2"/>
                <a:gd name="T4" fmla="*/ 98425 w 6"/>
                <a:gd name="T5" fmla="*/ 33338 h 2"/>
                <a:gd name="T6" fmla="*/ 98425 w 6"/>
                <a:gd name="T7" fmla="*/ 16669 h 2"/>
                <a:gd name="T8" fmla="*/ 98425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1239" name="Freeform 39"/>
            <p:cNvSpPr>
              <a:spLocks/>
            </p:cNvSpPr>
            <p:nvPr/>
          </p:nvSpPr>
          <p:spPr bwMode="auto">
            <a:xfrm>
              <a:off x="4516438" y="4619625"/>
              <a:ext cx="98425" cy="33338"/>
            </a:xfrm>
            <a:custGeom>
              <a:avLst/>
              <a:gdLst>
                <a:gd name="T0" fmla="*/ 98425 w 62"/>
                <a:gd name="T1" fmla="*/ 0 h 21"/>
                <a:gd name="T2" fmla="*/ 0 w 62"/>
                <a:gd name="T3" fmla="*/ 15875 h 21"/>
                <a:gd name="T4" fmla="*/ 98425 w 62"/>
                <a:gd name="T5" fmla="*/ 33338 h 21"/>
                <a:gd name="T6" fmla="*/ 98425 w 62"/>
                <a:gd name="T7" fmla="*/ 15875 h 21"/>
                <a:gd name="T8" fmla="*/ 98425 w 62"/>
                <a:gd name="T9" fmla="*/ 0 h 21"/>
                <a:gd name="T10" fmla="*/ 0 60000 65536"/>
                <a:gd name="T11" fmla="*/ 0 60000 65536"/>
                <a:gd name="T12" fmla="*/ 0 60000 65536"/>
                <a:gd name="T13" fmla="*/ 0 60000 65536"/>
                <a:gd name="T14" fmla="*/ 0 60000 65536"/>
                <a:gd name="T15" fmla="*/ 0 w 62"/>
                <a:gd name="T16" fmla="*/ 0 h 21"/>
                <a:gd name="T17" fmla="*/ 62 w 62"/>
                <a:gd name="T18" fmla="*/ 21 h 21"/>
              </a:gdLst>
              <a:ahLst/>
              <a:cxnLst>
                <a:cxn ang="T10">
                  <a:pos x="T0" y="T1"/>
                </a:cxn>
                <a:cxn ang="T11">
                  <a:pos x="T2" y="T3"/>
                </a:cxn>
                <a:cxn ang="T12">
                  <a:pos x="T4" y="T5"/>
                </a:cxn>
                <a:cxn ang="T13">
                  <a:pos x="T6" y="T7"/>
                </a:cxn>
                <a:cxn ang="T14">
                  <a:pos x="T8" y="T9"/>
                </a:cxn>
              </a:cxnLst>
              <a:rect l="T15" t="T16" r="T17" b="T18"/>
              <a:pathLst>
                <a:path w="62" h="21">
                  <a:moveTo>
                    <a:pt x="62" y="0"/>
                  </a:moveTo>
                  <a:lnTo>
                    <a:pt x="0" y="10"/>
                  </a:lnTo>
                  <a:lnTo>
                    <a:pt x="62" y="21"/>
                  </a:lnTo>
                  <a:lnTo>
                    <a:pt x="62" y="10"/>
                  </a:lnTo>
                  <a:lnTo>
                    <a:pt x="62" y="0"/>
                  </a:lnTo>
                  <a:close/>
                </a:path>
              </a:pathLst>
            </a:custGeom>
            <a:solidFill>
              <a:srgbClr val="000000"/>
            </a:solidFill>
            <a:ln w="0">
              <a:solidFill>
                <a:srgbClr val="000000"/>
              </a:solidFill>
              <a:round/>
              <a:headEnd/>
              <a:tailEnd/>
            </a:ln>
          </p:spPr>
          <p:txBody>
            <a:bodyPr/>
            <a:lstStyle/>
            <a:p>
              <a:endParaRPr lang="en-IN"/>
            </a:p>
          </p:txBody>
        </p:sp>
        <p:sp>
          <p:nvSpPr>
            <p:cNvPr id="51240" name="Line 40"/>
            <p:cNvSpPr>
              <a:spLocks noChangeShapeType="1"/>
            </p:cNvSpPr>
            <p:nvPr/>
          </p:nvSpPr>
          <p:spPr bwMode="auto">
            <a:xfrm>
              <a:off x="4632325" y="4635500"/>
              <a:ext cx="246063" cy="1588"/>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255" name="Freeform 55"/>
            <p:cNvSpPr>
              <a:spLocks/>
            </p:cNvSpPr>
            <p:nvPr/>
          </p:nvSpPr>
          <p:spPr bwMode="auto">
            <a:xfrm>
              <a:off x="4500563" y="3668713"/>
              <a:ext cx="114300" cy="49212"/>
            </a:xfrm>
            <a:custGeom>
              <a:avLst/>
              <a:gdLst>
                <a:gd name="T0" fmla="*/ 114300 w 7"/>
                <a:gd name="T1" fmla="*/ 0 h 3"/>
                <a:gd name="T2" fmla="*/ 0 w 7"/>
                <a:gd name="T3" fmla="*/ 16404 h 3"/>
                <a:gd name="T4" fmla="*/ 114300 w 7"/>
                <a:gd name="T5" fmla="*/ 49212 h 3"/>
                <a:gd name="T6" fmla="*/ 114300 w 7"/>
                <a:gd name="T7" fmla="*/ 16404 h 3"/>
                <a:gd name="T8" fmla="*/ 114300 w 7"/>
                <a:gd name="T9" fmla="*/ 0 h 3"/>
                <a:gd name="T10" fmla="*/ 0 60000 65536"/>
                <a:gd name="T11" fmla="*/ 0 60000 65536"/>
                <a:gd name="T12" fmla="*/ 0 60000 65536"/>
                <a:gd name="T13" fmla="*/ 0 60000 65536"/>
                <a:gd name="T14" fmla="*/ 0 60000 65536"/>
                <a:gd name="T15" fmla="*/ 0 w 7"/>
                <a:gd name="T16" fmla="*/ 0 h 3"/>
                <a:gd name="T17" fmla="*/ 7 w 7"/>
                <a:gd name="T18" fmla="*/ 3 h 3"/>
              </a:gdLst>
              <a:ahLst/>
              <a:cxnLst>
                <a:cxn ang="T10">
                  <a:pos x="T0" y="T1"/>
                </a:cxn>
                <a:cxn ang="T11">
                  <a:pos x="T2" y="T3"/>
                </a:cxn>
                <a:cxn ang="T12">
                  <a:pos x="T4" y="T5"/>
                </a:cxn>
                <a:cxn ang="T13">
                  <a:pos x="T6" y="T7"/>
                </a:cxn>
                <a:cxn ang="T14">
                  <a:pos x="T8" y="T9"/>
                </a:cxn>
              </a:cxnLst>
              <a:rect l="T15" t="T16" r="T17" b="T18"/>
              <a:pathLst>
                <a:path w="7" h="3">
                  <a:moveTo>
                    <a:pt x="7" y="0"/>
                  </a:moveTo>
                  <a:lnTo>
                    <a:pt x="0" y="1"/>
                  </a:lnTo>
                  <a:lnTo>
                    <a:pt x="7" y="3"/>
                  </a:lnTo>
                  <a:lnTo>
                    <a:pt x="7" y="1"/>
                  </a:lnTo>
                  <a:lnTo>
                    <a:pt x="7"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1256" name="Freeform 56"/>
            <p:cNvSpPr>
              <a:spLocks/>
            </p:cNvSpPr>
            <p:nvPr/>
          </p:nvSpPr>
          <p:spPr bwMode="auto">
            <a:xfrm>
              <a:off x="4500563" y="3668713"/>
              <a:ext cx="114300" cy="49212"/>
            </a:xfrm>
            <a:custGeom>
              <a:avLst/>
              <a:gdLst>
                <a:gd name="T0" fmla="*/ 114300 w 72"/>
                <a:gd name="T1" fmla="*/ 0 h 31"/>
                <a:gd name="T2" fmla="*/ 0 w 72"/>
                <a:gd name="T3" fmla="*/ 15875 h 31"/>
                <a:gd name="T4" fmla="*/ 114300 w 72"/>
                <a:gd name="T5" fmla="*/ 49212 h 31"/>
                <a:gd name="T6" fmla="*/ 114300 w 72"/>
                <a:gd name="T7" fmla="*/ 15875 h 31"/>
                <a:gd name="T8" fmla="*/ 114300 w 72"/>
                <a:gd name="T9" fmla="*/ 0 h 31"/>
                <a:gd name="T10" fmla="*/ 0 60000 65536"/>
                <a:gd name="T11" fmla="*/ 0 60000 65536"/>
                <a:gd name="T12" fmla="*/ 0 60000 65536"/>
                <a:gd name="T13" fmla="*/ 0 60000 65536"/>
                <a:gd name="T14" fmla="*/ 0 60000 65536"/>
                <a:gd name="T15" fmla="*/ 0 w 72"/>
                <a:gd name="T16" fmla="*/ 0 h 31"/>
                <a:gd name="T17" fmla="*/ 72 w 72"/>
                <a:gd name="T18" fmla="*/ 31 h 31"/>
              </a:gdLst>
              <a:ahLst/>
              <a:cxnLst>
                <a:cxn ang="T10">
                  <a:pos x="T0" y="T1"/>
                </a:cxn>
                <a:cxn ang="T11">
                  <a:pos x="T2" y="T3"/>
                </a:cxn>
                <a:cxn ang="T12">
                  <a:pos x="T4" y="T5"/>
                </a:cxn>
                <a:cxn ang="T13">
                  <a:pos x="T6" y="T7"/>
                </a:cxn>
                <a:cxn ang="T14">
                  <a:pos x="T8" y="T9"/>
                </a:cxn>
              </a:cxnLst>
              <a:rect l="T15" t="T16" r="T17" b="T18"/>
              <a:pathLst>
                <a:path w="72" h="31">
                  <a:moveTo>
                    <a:pt x="72" y="0"/>
                  </a:moveTo>
                  <a:lnTo>
                    <a:pt x="0" y="10"/>
                  </a:lnTo>
                  <a:lnTo>
                    <a:pt x="72" y="31"/>
                  </a:lnTo>
                  <a:lnTo>
                    <a:pt x="72" y="10"/>
                  </a:lnTo>
                  <a:lnTo>
                    <a:pt x="72" y="0"/>
                  </a:lnTo>
                  <a:close/>
                </a:path>
              </a:pathLst>
            </a:custGeom>
            <a:solidFill>
              <a:srgbClr val="000000"/>
            </a:solidFill>
            <a:ln w="0">
              <a:solidFill>
                <a:srgbClr val="000000"/>
              </a:solidFill>
              <a:round/>
              <a:headEnd/>
              <a:tailEnd/>
            </a:ln>
          </p:spPr>
          <p:txBody>
            <a:bodyPr/>
            <a:lstStyle/>
            <a:p>
              <a:endParaRPr lang="en-IN"/>
            </a:p>
          </p:txBody>
        </p:sp>
        <p:sp>
          <p:nvSpPr>
            <p:cNvPr id="51257" name="Freeform 57"/>
            <p:cNvSpPr>
              <a:spLocks/>
            </p:cNvSpPr>
            <p:nvPr/>
          </p:nvSpPr>
          <p:spPr bwMode="auto">
            <a:xfrm>
              <a:off x="4614863" y="3684588"/>
              <a:ext cx="279400" cy="885825"/>
            </a:xfrm>
            <a:custGeom>
              <a:avLst/>
              <a:gdLst>
                <a:gd name="T0" fmla="*/ 0 w 17"/>
                <a:gd name="T1" fmla="*/ 0 h 54"/>
                <a:gd name="T2" fmla="*/ 279400 w 17"/>
                <a:gd name="T3" fmla="*/ 0 h 54"/>
                <a:gd name="T4" fmla="*/ 279400 w 17"/>
                <a:gd name="T5" fmla="*/ 885825 h 54"/>
                <a:gd name="T6" fmla="*/ 0 60000 65536"/>
                <a:gd name="T7" fmla="*/ 0 60000 65536"/>
                <a:gd name="T8" fmla="*/ 0 60000 65536"/>
                <a:gd name="T9" fmla="*/ 0 w 17"/>
                <a:gd name="T10" fmla="*/ 0 h 54"/>
                <a:gd name="T11" fmla="*/ 17 w 17"/>
                <a:gd name="T12" fmla="*/ 54 h 54"/>
              </a:gdLst>
              <a:ahLst/>
              <a:cxnLst>
                <a:cxn ang="T6">
                  <a:pos x="T0" y="T1"/>
                </a:cxn>
                <a:cxn ang="T7">
                  <a:pos x="T2" y="T3"/>
                </a:cxn>
                <a:cxn ang="T8">
                  <a:pos x="T4" y="T5"/>
                </a:cxn>
              </a:cxnLst>
              <a:rect l="T9" t="T10" r="T11" b="T12"/>
              <a:pathLst>
                <a:path w="17" h="54">
                  <a:moveTo>
                    <a:pt x="0" y="0"/>
                  </a:moveTo>
                  <a:lnTo>
                    <a:pt x="17" y="0"/>
                  </a:lnTo>
                  <a:lnTo>
                    <a:pt x="17" y="54"/>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1258" name="Freeform 58"/>
            <p:cNvSpPr>
              <a:spLocks/>
            </p:cNvSpPr>
            <p:nvPr/>
          </p:nvSpPr>
          <p:spPr bwMode="auto">
            <a:xfrm>
              <a:off x="4500563" y="5554663"/>
              <a:ext cx="114300" cy="33337"/>
            </a:xfrm>
            <a:custGeom>
              <a:avLst/>
              <a:gdLst>
                <a:gd name="T0" fmla="*/ 114300 w 7"/>
                <a:gd name="T1" fmla="*/ 0 h 2"/>
                <a:gd name="T2" fmla="*/ 0 w 7"/>
                <a:gd name="T3" fmla="*/ 16669 h 2"/>
                <a:gd name="T4" fmla="*/ 114300 w 7"/>
                <a:gd name="T5" fmla="*/ 33337 h 2"/>
                <a:gd name="T6" fmla="*/ 114300 w 7"/>
                <a:gd name="T7" fmla="*/ 16669 h 2"/>
                <a:gd name="T8" fmla="*/ 114300 w 7"/>
                <a:gd name="T9" fmla="*/ 0 h 2"/>
                <a:gd name="T10" fmla="*/ 0 60000 65536"/>
                <a:gd name="T11" fmla="*/ 0 60000 65536"/>
                <a:gd name="T12" fmla="*/ 0 60000 65536"/>
                <a:gd name="T13" fmla="*/ 0 60000 65536"/>
                <a:gd name="T14" fmla="*/ 0 60000 65536"/>
                <a:gd name="T15" fmla="*/ 0 w 7"/>
                <a:gd name="T16" fmla="*/ 0 h 2"/>
                <a:gd name="T17" fmla="*/ 7 w 7"/>
                <a:gd name="T18" fmla="*/ 2 h 2"/>
              </a:gdLst>
              <a:ahLst/>
              <a:cxnLst>
                <a:cxn ang="T10">
                  <a:pos x="T0" y="T1"/>
                </a:cxn>
                <a:cxn ang="T11">
                  <a:pos x="T2" y="T3"/>
                </a:cxn>
                <a:cxn ang="T12">
                  <a:pos x="T4" y="T5"/>
                </a:cxn>
                <a:cxn ang="T13">
                  <a:pos x="T6" y="T7"/>
                </a:cxn>
                <a:cxn ang="T14">
                  <a:pos x="T8" y="T9"/>
                </a:cxn>
              </a:cxnLst>
              <a:rect l="T15" t="T16" r="T17" b="T18"/>
              <a:pathLst>
                <a:path w="7" h="2">
                  <a:moveTo>
                    <a:pt x="7" y="0"/>
                  </a:moveTo>
                  <a:lnTo>
                    <a:pt x="0" y="1"/>
                  </a:lnTo>
                  <a:lnTo>
                    <a:pt x="7" y="2"/>
                  </a:lnTo>
                  <a:lnTo>
                    <a:pt x="7" y="1"/>
                  </a:lnTo>
                  <a:lnTo>
                    <a:pt x="7"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1259" name="Freeform 59"/>
            <p:cNvSpPr>
              <a:spLocks/>
            </p:cNvSpPr>
            <p:nvPr/>
          </p:nvSpPr>
          <p:spPr bwMode="auto">
            <a:xfrm>
              <a:off x="4500563" y="5554663"/>
              <a:ext cx="114300" cy="33337"/>
            </a:xfrm>
            <a:custGeom>
              <a:avLst/>
              <a:gdLst>
                <a:gd name="T0" fmla="*/ 114300 w 72"/>
                <a:gd name="T1" fmla="*/ 0 h 21"/>
                <a:gd name="T2" fmla="*/ 0 w 72"/>
                <a:gd name="T3" fmla="*/ 17462 h 21"/>
                <a:gd name="T4" fmla="*/ 114300 w 72"/>
                <a:gd name="T5" fmla="*/ 33337 h 21"/>
                <a:gd name="T6" fmla="*/ 114300 w 72"/>
                <a:gd name="T7" fmla="*/ 17462 h 21"/>
                <a:gd name="T8" fmla="*/ 114300 w 72"/>
                <a:gd name="T9" fmla="*/ 0 h 21"/>
                <a:gd name="T10" fmla="*/ 0 60000 65536"/>
                <a:gd name="T11" fmla="*/ 0 60000 65536"/>
                <a:gd name="T12" fmla="*/ 0 60000 65536"/>
                <a:gd name="T13" fmla="*/ 0 60000 65536"/>
                <a:gd name="T14" fmla="*/ 0 60000 65536"/>
                <a:gd name="T15" fmla="*/ 0 w 72"/>
                <a:gd name="T16" fmla="*/ 0 h 21"/>
                <a:gd name="T17" fmla="*/ 72 w 72"/>
                <a:gd name="T18" fmla="*/ 21 h 21"/>
              </a:gdLst>
              <a:ahLst/>
              <a:cxnLst>
                <a:cxn ang="T10">
                  <a:pos x="T0" y="T1"/>
                </a:cxn>
                <a:cxn ang="T11">
                  <a:pos x="T2" y="T3"/>
                </a:cxn>
                <a:cxn ang="T12">
                  <a:pos x="T4" y="T5"/>
                </a:cxn>
                <a:cxn ang="T13">
                  <a:pos x="T6" y="T7"/>
                </a:cxn>
                <a:cxn ang="T14">
                  <a:pos x="T8" y="T9"/>
                </a:cxn>
              </a:cxnLst>
              <a:rect l="T15" t="T16" r="T17" b="T18"/>
              <a:pathLst>
                <a:path w="72" h="21">
                  <a:moveTo>
                    <a:pt x="72" y="0"/>
                  </a:moveTo>
                  <a:lnTo>
                    <a:pt x="0" y="11"/>
                  </a:lnTo>
                  <a:lnTo>
                    <a:pt x="72" y="21"/>
                  </a:lnTo>
                  <a:lnTo>
                    <a:pt x="72" y="11"/>
                  </a:lnTo>
                  <a:lnTo>
                    <a:pt x="72" y="0"/>
                  </a:lnTo>
                  <a:close/>
                </a:path>
              </a:pathLst>
            </a:custGeom>
            <a:solidFill>
              <a:srgbClr val="000000"/>
            </a:solidFill>
            <a:ln w="0">
              <a:solidFill>
                <a:srgbClr val="000000"/>
              </a:solidFill>
              <a:round/>
              <a:headEnd/>
              <a:tailEnd/>
            </a:ln>
          </p:spPr>
          <p:txBody>
            <a:bodyPr/>
            <a:lstStyle/>
            <a:p>
              <a:endParaRPr lang="en-IN"/>
            </a:p>
          </p:txBody>
        </p:sp>
        <p:sp>
          <p:nvSpPr>
            <p:cNvPr id="51260" name="Freeform 60"/>
            <p:cNvSpPr>
              <a:spLocks/>
            </p:cNvSpPr>
            <p:nvPr/>
          </p:nvSpPr>
          <p:spPr bwMode="auto">
            <a:xfrm>
              <a:off x="4614863" y="4702175"/>
              <a:ext cx="279400" cy="869950"/>
            </a:xfrm>
            <a:custGeom>
              <a:avLst/>
              <a:gdLst>
                <a:gd name="T0" fmla="*/ 0 w 17"/>
                <a:gd name="T1" fmla="*/ 869950 h 53"/>
                <a:gd name="T2" fmla="*/ 279400 w 17"/>
                <a:gd name="T3" fmla="*/ 869950 h 53"/>
                <a:gd name="T4" fmla="*/ 279400 w 17"/>
                <a:gd name="T5" fmla="*/ 0 h 53"/>
                <a:gd name="T6" fmla="*/ 0 60000 65536"/>
                <a:gd name="T7" fmla="*/ 0 60000 65536"/>
                <a:gd name="T8" fmla="*/ 0 60000 65536"/>
                <a:gd name="T9" fmla="*/ 0 w 17"/>
                <a:gd name="T10" fmla="*/ 0 h 53"/>
                <a:gd name="T11" fmla="*/ 17 w 17"/>
                <a:gd name="T12" fmla="*/ 53 h 53"/>
              </a:gdLst>
              <a:ahLst/>
              <a:cxnLst>
                <a:cxn ang="T6">
                  <a:pos x="T0" y="T1"/>
                </a:cxn>
                <a:cxn ang="T7">
                  <a:pos x="T2" y="T3"/>
                </a:cxn>
                <a:cxn ang="T8">
                  <a:pos x="T4" y="T5"/>
                </a:cxn>
              </a:cxnLst>
              <a:rect l="T9" t="T10" r="T11" b="T12"/>
              <a:pathLst>
                <a:path w="17" h="53">
                  <a:moveTo>
                    <a:pt x="0" y="53"/>
                  </a:moveTo>
                  <a:lnTo>
                    <a:pt x="17" y="53"/>
                  </a:lnTo>
                  <a:lnTo>
                    <a:pt x="17"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sp>
        <p:nvSpPr>
          <p:cNvPr id="51261" name="Rectangle 61"/>
          <p:cNvSpPr>
            <a:spLocks noChangeArrowheads="1"/>
          </p:cNvSpPr>
          <p:nvPr/>
        </p:nvSpPr>
        <p:spPr bwMode="auto">
          <a:xfrm>
            <a:off x="354492" y="6415072"/>
            <a:ext cx="408817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dirty="0">
                <a:solidFill>
                  <a:srgbClr val="000000"/>
                </a:solidFill>
                <a:latin typeface="Nimbus Roman No9 L"/>
                <a:ea typeface="SimSun" pitchFamily="2" charset="-122"/>
              </a:rPr>
              <a:t>Figure  </a:t>
            </a:r>
            <a:r>
              <a:rPr lang="en-CA" altLang="zh-CN" sz="2000" dirty="0" smtClean="0">
                <a:solidFill>
                  <a:srgbClr val="000000"/>
                </a:solidFill>
                <a:latin typeface="Nimbus Roman No9 L"/>
                <a:ea typeface="SimSun" pitchFamily="2" charset="-122"/>
              </a:rPr>
              <a:t>A </a:t>
            </a:r>
            <a:r>
              <a:rPr lang="en-CA" altLang="zh-CN" sz="2000" dirty="0">
                <a:solidFill>
                  <a:srgbClr val="000000"/>
                </a:solidFill>
                <a:latin typeface="Nimbus Roman No9 L"/>
                <a:ea typeface="SimSun" pitchFamily="2" charset="-122"/>
              </a:rPr>
              <a:t>program for</a:t>
            </a:r>
            <a:r>
              <a:rPr lang="en-US" altLang="zh-CN" sz="2000" dirty="0">
                <a:solidFill>
                  <a:srgbClr val="000000"/>
                </a:solidFill>
                <a:latin typeface="Nimbus Roman No9 L"/>
                <a:ea typeface="SimSun" pitchFamily="2" charset="-122"/>
              </a:rPr>
              <a:t> C </a:t>
            </a:r>
            <a:r>
              <a:rPr lang="en-CA" altLang="zh-CN" sz="2000" dirty="0">
                <a:solidFill>
                  <a:srgbClr val="000000"/>
                </a:solidFill>
                <a:latin typeface="Symbol" pitchFamily="18" charset="2"/>
                <a:ea typeface="SimSun" pitchFamily="2" charset="-122"/>
              </a:rPr>
              <a:t>¬</a:t>
            </a:r>
            <a:r>
              <a:rPr lang="en-US" altLang="zh-CN" sz="2000" dirty="0">
                <a:solidFill>
                  <a:srgbClr val="000000"/>
                </a:solidFill>
                <a:latin typeface="Symbol" pitchFamily="18" charset="2"/>
                <a:ea typeface="SimSun" pitchFamily="2" charset="-122"/>
              </a:rPr>
              <a:t> [A] </a:t>
            </a:r>
            <a:r>
              <a:rPr lang="en-CA" altLang="zh-CN" sz="2000" dirty="0">
                <a:solidFill>
                  <a:srgbClr val="000000"/>
                </a:solidFill>
                <a:latin typeface="Nimbus Roman No9 L"/>
                <a:ea typeface="SimSun" pitchFamily="2" charset="-122"/>
              </a:rPr>
              <a:t>+</a:t>
            </a:r>
            <a:r>
              <a:rPr lang="en-US" altLang="zh-CN" sz="2000" dirty="0">
                <a:solidFill>
                  <a:srgbClr val="000000"/>
                </a:solidFill>
                <a:latin typeface="Symbol" pitchFamily="18" charset="2"/>
                <a:ea typeface="SimSun" pitchFamily="2" charset="-122"/>
              </a:rPr>
              <a:t> [B].</a:t>
            </a:r>
            <a:endParaRPr lang="en-CA" altLang="zh-CN" sz="2000" dirty="0">
              <a:solidFill>
                <a:srgbClr val="000000"/>
              </a:solidFill>
              <a:latin typeface="Symbol" pitchFamily="18" charset="2"/>
              <a:ea typeface="SimSun" pitchFamily="2" charset="-122"/>
            </a:endParaRPr>
          </a:p>
        </p:txBody>
      </p:sp>
      <p:sp>
        <p:nvSpPr>
          <p:cNvPr id="2" name="TextBox 1"/>
          <p:cNvSpPr txBox="1"/>
          <p:nvPr/>
        </p:nvSpPr>
        <p:spPr>
          <a:xfrm>
            <a:off x="6436563" y="1412776"/>
            <a:ext cx="2376264" cy="1200329"/>
          </a:xfrm>
          <a:prstGeom prst="rect">
            <a:avLst/>
          </a:prstGeom>
          <a:noFill/>
        </p:spPr>
        <p:txBody>
          <a:bodyPr wrap="square" rtlCol="0">
            <a:spAutoFit/>
          </a:bodyPr>
          <a:lstStyle/>
          <a:p>
            <a:r>
              <a:rPr lang="en-US" sz="2400" dirty="0" smtClean="0"/>
              <a:t>Three – Instruction program segment</a:t>
            </a:r>
            <a:endParaRPr lang="en-IN" sz="2400" dirty="0"/>
          </a:p>
        </p:txBody>
      </p:sp>
      <p:sp>
        <p:nvSpPr>
          <p:cNvPr id="5" name="TextBox 4"/>
          <p:cNvSpPr txBox="1"/>
          <p:nvPr/>
        </p:nvSpPr>
        <p:spPr>
          <a:xfrm>
            <a:off x="6858000" y="4160838"/>
            <a:ext cx="2034480" cy="830997"/>
          </a:xfrm>
          <a:prstGeom prst="rect">
            <a:avLst/>
          </a:prstGeom>
          <a:noFill/>
        </p:spPr>
        <p:txBody>
          <a:bodyPr wrap="square" rtlCol="0">
            <a:spAutoFit/>
          </a:bodyPr>
          <a:lstStyle/>
          <a:p>
            <a:r>
              <a:rPr lang="en-US" sz="2400" dirty="0" smtClean="0"/>
              <a:t>Data for the program</a:t>
            </a:r>
            <a:endParaRPr lang="en-IN" sz="2400" dirty="0"/>
          </a:p>
        </p:txBody>
      </p:sp>
      <p:sp>
        <p:nvSpPr>
          <p:cNvPr id="71" name="Freeform 44"/>
          <p:cNvSpPr>
            <a:spLocks/>
          </p:cNvSpPr>
          <p:nvPr/>
        </p:nvSpPr>
        <p:spPr bwMode="auto">
          <a:xfrm>
            <a:off x="4932040" y="4005064"/>
            <a:ext cx="17462" cy="15875"/>
          </a:xfrm>
          <a:custGeom>
            <a:avLst/>
            <a:gdLst>
              <a:gd name="T0" fmla="*/ 0 w 1"/>
              <a:gd name="T1" fmla="*/ 0 h 1"/>
              <a:gd name="T2" fmla="*/ 0 w 1"/>
              <a:gd name="T3" fmla="*/ 0 h 1"/>
              <a:gd name="T4" fmla="*/ 0 w 1"/>
              <a:gd name="T5" fmla="*/ 15875 h 1"/>
              <a:gd name="T6" fmla="*/ 17462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400" b="1">
              <a:latin typeface="Arial" pitchFamily="34" charset="0"/>
              <a:cs typeface="Arial" pitchFamily="34" charset="0"/>
            </a:endParaRPr>
          </a:p>
        </p:txBody>
      </p:sp>
      <p:sp>
        <p:nvSpPr>
          <p:cNvPr id="72" name="Freeform 45"/>
          <p:cNvSpPr>
            <a:spLocks/>
          </p:cNvSpPr>
          <p:nvPr/>
        </p:nvSpPr>
        <p:spPr bwMode="auto">
          <a:xfrm>
            <a:off x="4932040" y="4103489"/>
            <a:ext cx="17462" cy="15875"/>
          </a:xfrm>
          <a:custGeom>
            <a:avLst/>
            <a:gdLst>
              <a:gd name="T0" fmla="*/ 0 w 1"/>
              <a:gd name="T1" fmla="*/ 0 h 1"/>
              <a:gd name="T2" fmla="*/ 0 w 1"/>
              <a:gd name="T3" fmla="*/ 0 h 1"/>
              <a:gd name="T4" fmla="*/ 0 w 1"/>
              <a:gd name="T5" fmla="*/ 15875 h 1"/>
              <a:gd name="T6" fmla="*/ 17462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400" b="1">
              <a:latin typeface="Arial" pitchFamily="34" charset="0"/>
              <a:cs typeface="Arial" pitchFamily="34" charset="0"/>
            </a:endParaRPr>
          </a:p>
        </p:txBody>
      </p:sp>
      <p:sp>
        <p:nvSpPr>
          <p:cNvPr id="73" name="Freeform 46"/>
          <p:cNvSpPr>
            <a:spLocks/>
          </p:cNvSpPr>
          <p:nvPr/>
        </p:nvSpPr>
        <p:spPr bwMode="auto">
          <a:xfrm>
            <a:off x="4932040" y="4217789"/>
            <a:ext cx="17462" cy="17462"/>
          </a:xfrm>
          <a:custGeom>
            <a:avLst/>
            <a:gdLst>
              <a:gd name="T0" fmla="*/ 0 w 1"/>
              <a:gd name="T1" fmla="*/ 0 h 1"/>
              <a:gd name="T2" fmla="*/ 0 w 1"/>
              <a:gd name="T3" fmla="*/ 0 h 1"/>
              <a:gd name="T4" fmla="*/ 0 w 1"/>
              <a:gd name="T5" fmla="*/ 17462 h 1"/>
              <a:gd name="T6" fmla="*/ 17462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400" b="1">
              <a:latin typeface="Arial" pitchFamily="34" charset="0"/>
              <a:cs typeface="Arial" pitchFamily="34" charset="0"/>
            </a:endParaRPr>
          </a:p>
        </p:txBody>
      </p:sp>
      <p:sp>
        <p:nvSpPr>
          <p:cNvPr id="74" name="Freeform 44"/>
          <p:cNvSpPr>
            <a:spLocks/>
          </p:cNvSpPr>
          <p:nvPr/>
        </p:nvSpPr>
        <p:spPr bwMode="auto">
          <a:xfrm>
            <a:off x="4932040" y="5301208"/>
            <a:ext cx="17462" cy="15875"/>
          </a:xfrm>
          <a:custGeom>
            <a:avLst/>
            <a:gdLst>
              <a:gd name="T0" fmla="*/ 0 w 1"/>
              <a:gd name="T1" fmla="*/ 0 h 1"/>
              <a:gd name="T2" fmla="*/ 0 w 1"/>
              <a:gd name="T3" fmla="*/ 0 h 1"/>
              <a:gd name="T4" fmla="*/ 0 w 1"/>
              <a:gd name="T5" fmla="*/ 15875 h 1"/>
              <a:gd name="T6" fmla="*/ 17462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400" b="1">
              <a:latin typeface="Arial" pitchFamily="34" charset="0"/>
              <a:cs typeface="Arial" pitchFamily="34" charset="0"/>
            </a:endParaRPr>
          </a:p>
        </p:txBody>
      </p:sp>
      <p:sp>
        <p:nvSpPr>
          <p:cNvPr id="75" name="Freeform 45"/>
          <p:cNvSpPr>
            <a:spLocks/>
          </p:cNvSpPr>
          <p:nvPr/>
        </p:nvSpPr>
        <p:spPr bwMode="auto">
          <a:xfrm>
            <a:off x="4932040" y="5399633"/>
            <a:ext cx="17462" cy="15875"/>
          </a:xfrm>
          <a:custGeom>
            <a:avLst/>
            <a:gdLst>
              <a:gd name="T0" fmla="*/ 0 w 1"/>
              <a:gd name="T1" fmla="*/ 0 h 1"/>
              <a:gd name="T2" fmla="*/ 0 w 1"/>
              <a:gd name="T3" fmla="*/ 0 h 1"/>
              <a:gd name="T4" fmla="*/ 0 w 1"/>
              <a:gd name="T5" fmla="*/ 15875 h 1"/>
              <a:gd name="T6" fmla="*/ 17462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400" b="1">
              <a:latin typeface="Arial" pitchFamily="34" charset="0"/>
              <a:cs typeface="Arial" pitchFamily="34" charset="0"/>
            </a:endParaRPr>
          </a:p>
        </p:txBody>
      </p:sp>
      <p:sp>
        <p:nvSpPr>
          <p:cNvPr id="76" name="Freeform 46"/>
          <p:cNvSpPr>
            <a:spLocks/>
          </p:cNvSpPr>
          <p:nvPr/>
        </p:nvSpPr>
        <p:spPr bwMode="auto">
          <a:xfrm>
            <a:off x="4932040" y="5513933"/>
            <a:ext cx="17462" cy="17462"/>
          </a:xfrm>
          <a:custGeom>
            <a:avLst/>
            <a:gdLst>
              <a:gd name="T0" fmla="*/ 0 w 1"/>
              <a:gd name="T1" fmla="*/ 0 h 1"/>
              <a:gd name="T2" fmla="*/ 0 w 1"/>
              <a:gd name="T3" fmla="*/ 0 h 1"/>
              <a:gd name="T4" fmla="*/ 0 w 1"/>
              <a:gd name="T5" fmla="*/ 17462 h 1"/>
              <a:gd name="T6" fmla="*/ 17462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0"/>
                </a:lnTo>
                <a:lnTo>
                  <a:pt x="0" y="1"/>
                </a:lnTo>
                <a:lnTo>
                  <a:pt x="1"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400" b="1">
              <a:latin typeface="Arial" pitchFamily="34" charset="0"/>
              <a:cs typeface="Arial" pitchFamily="34" charset="0"/>
            </a:endParaRPr>
          </a:p>
        </p:txBody>
      </p:sp>
    </p:spTree>
    <p:extLst>
      <p:ext uri="{BB962C8B-B14F-4D97-AF65-F5344CB8AC3E}">
        <p14:creationId xmlns:p14="http://schemas.microsoft.com/office/powerpoint/2010/main" val="280687073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512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12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12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124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124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124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26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11" grpId="0"/>
      <p:bldP spid="51216" grpId="0" animBg="1"/>
      <p:bldP spid="51218" grpId="0"/>
      <p:bldP spid="51244" grpId="0" animBg="1"/>
      <p:bldP spid="51245" grpId="0" animBg="1"/>
      <p:bldP spid="51246" grpId="0" animBg="1"/>
      <p:bldP spid="51261" grpId="0"/>
      <p:bldP spid="71" grpId="0" animBg="1"/>
      <p:bldP spid="72" grpId="0" animBg="1"/>
      <p:bldP spid="73" grpId="0" animBg="1"/>
      <p:bldP spid="74" grpId="0" animBg="1"/>
      <p:bldP spid="75" grpId="0" animBg="1"/>
      <p:bldP spid="7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62"/>
          <p:cNvSpPr txBox="1">
            <a:spLocks noChangeArrowheads="1"/>
          </p:cNvSpPr>
          <p:nvPr/>
        </p:nvSpPr>
        <p:spPr bwMode="auto">
          <a:xfrm>
            <a:off x="251520" y="404664"/>
            <a:ext cx="8784530" cy="6740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endParaRPr lang="en-US" altLang="zh-CN" sz="2400" dirty="0" smtClean="0">
              <a:ea typeface="SimSun" pitchFamily="2" charset="-122"/>
            </a:endParaRPr>
          </a:p>
          <a:p>
            <a:pPr eaLnBrk="1" hangingPunct="1"/>
            <a:r>
              <a:rPr lang="en-US" altLang="zh-CN" sz="2400" b="1" dirty="0" smtClean="0">
                <a:ea typeface="SimSun" pitchFamily="2" charset="-122"/>
              </a:rPr>
              <a:t>Program Counter: </a:t>
            </a:r>
            <a:r>
              <a:rPr lang="en-US" altLang="zh-CN" sz="2400" dirty="0" smtClean="0">
                <a:ea typeface="SimSun" pitchFamily="2" charset="-122"/>
              </a:rPr>
              <a:t>Contains the address of instruction to be executed next.</a:t>
            </a:r>
            <a:endParaRPr lang="en-US" altLang="zh-CN" sz="2400" dirty="0">
              <a:ea typeface="SimSun" pitchFamily="2" charset="-122"/>
            </a:endParaRPr>
          </a:p>
          <a:p>
            <a:pPr eaLnBrk="1" hangingPunct="1"/>
            <a:endParaRPr lang="en-US" altLang="zh-CN" sz="2400" dirty="0" smtClean="0">
              <a:ea typeface="SimSun" pitchFamily="2" charset="-122"/>
            </a:endParaRPr>
          </a:p>
          <a:p>
            <a:pPr eaLnBrk="1" hangingPunct="1"/>
            <a:r>
              <a:rPr lang="en-US" altLang="zh-CN" sz="2400" b="1" dirty="0" smtClean="0">
                <a:ea typeface="SimSun" pitchFamily="2" charset="-122"/>
              </a:rPr>
              <a:t>Assumptions</a:t>
            </a:r>
            <a:r>
              <a:rPr lang="en-US" altLang="zh-CN" sz="2400" b="1" dirty="0">
                <a:ea typeface="SimSun" pitchFamily="2" charset="-122"/>
              </a:rPr>
              <a:t>:</a:t>
            </a:r>
          </a:p>
          <a:p>
            <a:pPr lvl="1" eaLnBrk="1" hangingPunct="1"/>
            <a:r>
              <a:rPr lang="en-US" altLang="zh-CN" sz="2400" dirty="0">
                <a:ea typeface="SimSun" pitchFamily="2" charset="-122"/>
              </a:rPr>
              <a:t>- One memory </a:t>
            </a:r>
            <a:r>
              <a:rPr lang="en-US" altLang="zh-CN" sz="2400" dirty="0" smtClean="0">
                <a:ea typeface="SimSun" pitchFamily="2" charset="-122"/>
              </a:rPr>
              <a:t>operand per </a:t>
            </a:r>
            <a:r>
              <a:rPr lang="en-US" altLang="zh-CN" sz="2400" dirty="0">
                <a:ea typeface="SimSun" pitchFamily="2" charset="-122"/>
              </a:rPr>
              <a:t>instruction</a:t>
            </a:r>
          </a:p>
          <a:p>
            <a:pPr lvl="1" eaLnBrk="1" hangingPunct="1"/>
            <a:r>
              <a:rPr lang="en-US" altLang="zh-CN" sz="2400" dirty="0">
                <a:ea typeface="SimSun" pitchFamily="2" charset="-122"/>
              </a:rPr>
              <a:t>- 32-bit word length</a:t>
            </a:r>
          </a:p>
          <a:p>
            <a:pPr lvl="1" eaLnBrk="1" hangingPunct="1"/>
            <a:r>
              <a:rPr lang="en-US" altLang="zh-CN" sz="2400" dirty="0">
                <a:ea typeface="SimSun" pitchFamily="2" charset="-122"/>
              </a:rPr>
              <a:t>- Memory is </a:t>
            </a:r>
            <a:r>
              <a:rPr lang="en-US" altLang="zh-CN" sz="2400" dirty="0" smtClean="0">
                <a:ea typeface="SimSun" pitchFamily="2" charset="-122"/>
              </a:rPr>
              <a:t>byte addressable</a:t>
            </a:r>
            <a:endParaRPr lang="en-US" altLang="zh-CN" sz="2400" dirty="0">
              <a:ea typeface="SimSun" pitchFamily="2" charset="-122"/>
            </a:endParaRPr>
          </a:p>
          <a:p>
            <a:pPr lvl="1" eaLnBrk="1" hangingPunct="1">
              <a:buFontTx/>
              <a:buChar char="-"/>
            </a:pPr>
            <a:r>
              <a:rPr lang="en-US" altLang="zh-CN" sz="2400" dirty="0" smtClean="0">
                <a:ea typeface="SimSun" pitchFamily="2" charset="-122"/>
              </a:rPr>
              <a:t>Full </a:t>
            </a:r>
            <a:r>
              <a:rPr lang="en-US" altLang="zh-CN" sz="2400" dirty="0">
                <a:ea typeface="SimSun" pitchFamily="2" charset="-122"/>
              </a:rPr>
              <a:t>memory </a:t>
            </a:r>
            <a:r>
              <a:rPr lang="en-US" altLang="zh-CN" sz="2400" dirty="0" smtClean="0">
                <a:ea typeface="SimSun" pitchFamily="2" charset="-122"/>
              </a:rPr>
              <a:t>address can </a:t>
            </a:r>
            <a:r>
              <a:rPr lang="en-US" altLang="zh-CN" sz="2400" dirty="0">
                <a:ea typeface="SimSun" pitchFamily="2" charset="-122"/>
              </a:rPr>
              <a:t>be directly </a:t>
            </a:r>
            <a:r>
              <a:rPr lang="en-US" altLang="zh-CN" sz="2400" dirty="0" smtClean="0">
                <a:ea typeface="SimSun" pitchFamily="2" charset="-122"/>
              </a:rPr>
              <a:t>specified in </a:t>
            </a:r>
            <a:r>
              <a:rPr lang="en-US" altLang="zh-CN" sz="2400" dirty="0">
                <a:ea typeface="SimSun" pitchFamily="2" charset="-122"/>
              </a:rPr>
              <a:t>a single-word </a:t>
            </a:r>
            <a:r>
              <a:rPr lang="en-US" altLang="zh-CN" sz="2400" dirty="0" smtClean="0">
                <a:ea typeface="SimSun" pitchFamily="2" charset="-122"/>
              </a:rPr>
              <a:t>instruction</a:t>
            </a:r>
          </a:p>
          <a:p>
            <a:pPr lvl="1" eaLnBrk="1" hangingPunct="1">
              <a:buFontTx/>
              <a:buChar char="-"/>
            </a:pPr>
            <a:endParaRPr lang="en-US" altLang="zh-CN" sz="2400" b="1" dirty="0">
              <a:ea typeface="SimSun" pitchFamily="2" charset="-122"/>
            </a:endParaRPr>
          </a:p>
          <a:p>
            <a:pPr eaLnBrk="1" hangingPunct="1"/>
            <a:r>
              <a:rPr lang="en-US" altLang="zh-CN" sz="2400" b="1" dirty="0" smtClean="0">
                <a:ea typeface="SimSun" pitchFamily="2" charset="-122"/>
              </a:rPr>
              <a:t>Two-phase procedure</a:t>
            </a:r>
          </a:p>
          <a:p>
            <a:pPr eaLnBrk="1" hangingPunct="1">
              <a:buFontTx/>
              <a:buChar char="-"/>
            </a:pPr>
            <a:r>
              <a:rPr lang="en-US" altLang="zh-CN" sz="2400" dirty="0" smtClean="0">
                <a:ea typeface="SimSun" pitchFamily="2" charset="-122"/>
              </a:rPr>
              <a:t>Instruction fetch</a:t>
            </a:r>
            <a:r>
              <a:rPr lang="en-US" altLang="zh-CN" sz="2400" dirty="0" smtClean="0">
                <a:ea typeface="SimSun" pitchFamily="2" charset="-122"/>
                <a:sym typeface="Wingdings" panose="05000000000000000000" pitchFamily="2" charset="2"/>
              </a:rPr>
              <a:t></a:t>
            </a:r>
            <a:r>
              <a:rPr lang="en-US" altLang="zh-CN" sz="2400" dirty="0" smtClean="0">
                <a:ea typeface="SimSun" pitchFamily="2" charset="-122"/>
              </a:rPr>
              <a:t>  IR</a:t>
            </a:r>
          </a:p>
          <a:p>
            <a:pPr eaLnBrk="1" hangingPunct="1">
              <a:buFontTx/>
              <a:buChar char="-"/>
            </a:pPr>
            <a:r>
              <a:rPr lang="en-US" altLang="zh-CN" sz="2400" dirty="0" smtClean="0">
                <a:ea typeface="SimSun" pitchFamily="2" charset="-122"/>
              </a:rPr>
              <a:t>Instruction execute</a:t>
            </a:r>
          </a:p>
          <a:p>
            <a:pPr lvl="1" eaLnBrk="1" hangingPunct="1">
              <a:buFontTx/>
              <a:buChar char="-"/>
            </a:pPr>
            <a:endParaRPr lang="en-US" altLang="zh-CN" sz="2400" dirty="0" smtClean="0">
              <a:ea typeface="SimSun" pitchFamily="2" charset="-122"/>
            </a:endParaRPr>
          </a:p>
          <a:p>
            <a:pPr lvl="1" eaLnBrk="1" hangingPunct="1">
              <a:buFontTx/>
              <a:buChar char="-"/>
            </a:pPr>
            <a:endParaRPr lang="en-US" altLang="zh-CN" sz="2400" dirty="0">
              <a:ea typeface="SimSun" pitchFamily="2" charset="-122"/>
            </a:endParaRPr>
          </a:p>
          <a:p>
            <a:pPr lvl="1" eaLnBrk="1" hangingPunct="1">
              <a:buFontTx/>
              <a:buChar char="-"/>
            </a:pPr>
            <a:endParaRPr lang="en-US" altLang="zh-CN" sz="2400" dirty="0" smtClean="0">
              <a:ea typeface="SimSun" pitchFamily="2" charset="-122"/>
            </a:endParaRPr>
          </a:p>
          <a:p>
            <a:pPr lvl="1" eaLnBrk="1" hangingPunct="1">
              <a:buFontTx/>
              <a:buChar char="-"/>
            </a:pPr>
            <a:endParaRPr lang="en-US" altLang="zh-CN" sz="2400" dirty="0">
              <a:ea typeface="SimSun" pitchFamily="2" charset="-122"/>
            </a:endParaRPr>
          </a:p>
        </p:txBody>
      </p:sp>
    </p:spTree>
    <p:extLst>
      <p:ext uri="{BB962C8B-B14F-4D97-AF65-F5344CB8AC3E}">
        <p14:creationId xmlns:p14="http://schemas.microsoft.com/office/powerpoint/2010/main" val="315249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179512" y="-27384"/>
            <a:ext cx="2818656" cy="779462"/>
          </a:xfrm>
        </p:spPr>
        <p:txBody>
          <a:bodyPr/>
          <a:lstStyle/>
          <a:p>
            <a:pPr algn="l" eaLnBrk="1" hangingPunct="1"/>
            <a:r>
              <a:rPr lang="en-US" altLang="zh-CN" dirty="0" smtClean="0">
                <a:ea typeface="SimSun" pitchFamily="2" charset="-122"/>
              </a:rPr>
              <a:t>Branching</a:t>
            </a:r>
          </a:p>
        </p:txBody>
      </p:sp>
      <p:graphicFrame>
        <p:nvGraphicFramePr>
          <p:cNvPr id="2" name="Table 1"/>
          <p:cNvGraphicFramePr>
            <a:graphicFrameLocks noGrp="1"/>
          </p:cNvGraphicFramePr>
          <p:nvPr>
            <p:extLst>
              <p:ext uri="{D42A27DB-BD31-4B8C-83A1-F6EECF244321}">
                <p14:modId xmlns:p14="http://schemas.microsoft.com/office/powerpoint/2010/main" val="158048368"/>
              </p:ext>
            </p:extLst>
          </p:nvPr>
        </p:nvGraphicFramePr>
        <p:xfrm>
          <a:off x="4355976" y="321905"/>
          <a:ext cx="4032448" cy="6347460"/>
        </p:xfrm>
        <a:graphic>
          <a:graphicData uri="http://schemas.openxmlformats.org/drawingml/2006/table">
            <a:tbl>
              <a:tblPr>
                <a:tableStyleId>{5C22544A-7EE6-4342-B048-85BDC9FD1C3A}</a:tableStyleId>
              </a:tblPr>
              <a:tblGrid>
                <a:gridCol w="940905"/>
                <a:gridCol w="3091543"/>
              </a:tblGrid>
              <a:tr h="372748">
                <a:tc>
                  <a:txBody>
                    <a:bodyPr/>
                    <a:lstStyle/>
                    <a:p>
                      <a:pPr algn="l" fontAlgn="b"/>
                      <a:r>
                        <a:rPr lang="en-IN" sz="2400" u="none" strike="noStrike" dirty="0">
                          <a:effectLst/>
                          <a:latin typeface="Arial" pitchFamily="34" charset="0"/>
                          <a:cs typeface="Arial" pitchFamily="34" charset="0"/>
                        </a:rPr>
                        <a:t>i</a:t>
                      </a:r>
                      <a:endParaRPr lang="en-IN" sz="2400" b="0" i="0" u="none" strike="noStrike" dirty="0">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2400" u="none" strike="noStrike">
                          <a:effectLst/>
                          <a:latin typeface="Arial" pitchFamily="34" charset="0"/>
                          <a:cs typeface="Arial" pitchFamily="34" charset="0"/>
                        </a:rPr>
                        <a:t>Move NUM1 , R0</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r>
                        <a:rPr lang="en-IN" sz="2400" u="none" strike="noStrike" dirty="0">
                          <a:effectLst/>
                          <a:latin typeface="Arial" pitchFamily="34" charset="0"/>
                          <a:cs typeface="Arial" pitchFamily="34" charset="0"/>
                        </a:rPr>
                        <a:t>i+4</a:t>
                      </a:r>
                      <a:endParaRPr lang="en-IN" sz="2400" b="0" i="0" u="none" strike="noStrike" dirty="0">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2400" u="none" strike="noStrike" dirty="0">
                          <a:effectLst/>
                          <a:latin typeface="Arial" pitchFamily="34" charset="0"/>
                          <a:cs typeface="Arial" pitchFamily="34" charset="0"/>
                        </a:rPr>
                        <a:t>ADD </a:t>
                      </a:r>
                      <a:r>
                        <a:rPr lang="en-IN" sz="2400" u="none" strike="noStrike" dirty="0" smtClean="0">
                          <a:effectLst/>
                          <a:latin typeface="Arial" pitchFamily="34" charset="0"/>
                          <a:cs typeface="Arial" pitchFamily="34" charset="0"/>
                        </a:rPr>
                        <a:t>NUM2, </a:t>
                      </a:r>
                      <a:r>
                        <a:rPr lang="en-IN" sz="2400" u="none" strike="noStrike" dirty="0">
                          <a:effectLst/>
                          <a:latin typeface="Arial" pitchFamily="34" charset="0"/>
                          <a:cs typeface="Arial" pitchFamily="34" charset="0"/>
                        </a:rPr>
                        <a:t>R0</a:t>
                      </a:r>
                      <a:endParaRPr lang="en-IN" sz="2400" b="0" i="0" u="none" strike="noStrike" dirty="0">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r>
                        <a:rPr lang="en-IN" sz="2400" u="none" strike="noStrike">
                          <a:effectLst/>
                          <a:latin typeface="Arial" pitchFamily="34" charset="0"/>
                          <a:cs typeface="Arial" pitchFamily="34" charset="0"/>
                        </a:rPr>
                        <a:t>i+8</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2400" u="none" strike="noStrike">
                          <a:effectLst/>
                          <a:latin typeface="Arial" pitchFamily="34" charset="0"/>
                          <a:cs typeface="Arial" pitchFamily="34" charset="0"/>
                        </a:rPr>
                        <a:t>ADD </a:t>
                      </a:r>
                      <a:r>
                        <a:rPr lang="en-IN" sz="2400" u="none" strike="noStrike" smtClean="0">
                          <a:effectLst/>
                          <a:latin typeface="Arial" pitchFamily="34" charset="0"/>
                          <a:cs typeface="Arial" pitchFamily="34" charset="0"/>
                        </a:rPr>
                        <a:t>NUM3, </a:t>
                      </a:r>
                      <a:r>
                        <a:rPr lang="en-IN" sz="2400" u="none" strike="noStrike" dirty="0" smtClean="0">
                          <a:effectLst/>
                          <a:latin typeface="Arial" pitchFamily="34" charset="0"/>
                          <a:cs typeface="Arial" pitchFamily="34" charset="0"/>
                        </a:rPr>
                        <a:t>R0</a:t>
                      </a:r>
                      <a:endParaRPr lang="en-IN" sz="2400" b="0" i="0" u="none" strike="noStrike" dirty="0">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dirty="0">
                          <a:effectLst/>
                          <a:latin typeface="Arial" pitchFamily="34" charset="0"/>
                          <a:cs typeface="Arial" pitchFamily="34" charset="0"/>
                        </a:rPr>
                        <a:t>.</a:t>
                      </a:r>
                      <a:endParaRPr lang="en-IN" sz="2400" b="0" i="0" u="none" strike="noStrike" dirty="0">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endParaRPr lang="en-IN" sz="2400" b="0" i="0" u="none" strike="noStrike" dirty="0">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a:effectLst/>
                          <a:latin typeface="Arial" pitchFamily="34" charset="0"/>
                          <a:cs typeface="Arial" pitchFamily="34" charset="0"/>
                        </a:rPr>
                        <a:t>.</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a:effectLst/>
                          <a:latin typeface="Arial" pitchFamily="34" charset="0"/>
                          <a:cs typeface="Arial" pitchFamily="34" charset="0"/>
                        </a:rPr>
                        <a:t>.</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r>
                        <a:rPr lang="en-IN" sz="2400" u="none" strike="noStrike">
                          <a:effectLst/>
                          <a:latin typeface="Arial" pitchFamily="34" charset="0"/>
                          <a:cs typeface="Arial" pitchFamily="34" charset="0"/>
                        </a:rPr>
                        <a:t>i+4n-4</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2400" u="none" strike="noStrike">
                          <a:effectLst/>
                          <a:latin typeface="Arial" pitchFamily="34" charset="0"/>
                          <a:cs typeface="Arial" pitchFamily="34" charset="0"/>
                        </a:rPr>
                        <a:t>ADD NUMn, R0</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r>
                        <a:rPr lang="en-IN" sz="2400" u="none" strike="noStrike">
                          <a:effectLst/>
                          <a:latin typeface="Arial" pitchFamily="34" charset="0"/>
                          <a:cs typeface="Arial" pitchFamily="34" charset="0"/>
                        </a:rPr>
                        <a:t>i+4n</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2400" u="none" strike="noStrike">
                          <a:effectLst/>
                          <a:latin typeface="Arial" pitchFamily="34" charset="0"/>
                          <a:cs typeface="Arial" pitchFamily="34" charset="0"/>
                        </a:rPr>
                        <a:t>Move R0, SUM</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a:effectLst/>
                          <a:latin typeface="Arial" pitchFamily="34" charset="0"/>
                          <a:cs typeface="Arial" pitchFamily="34" charset="0"/>
                        </a:rPr>
                        <a:t>.</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a:effectLst/>
                          <a:latin typeface="Arial" pitchFamily="34" charset="0"/>
                          <a:cs typeface="Arial" pitchFamily="34" charset="0"/>
                        </a:rPr>
                        <a:t>.</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dirty="0">
                          <a:effectLst/>
                          <a:latin typeface="Arial" pitchFamily="34" charset="0"/>
                          <a:cs typeface="Arial" pitchFamily="34" charset="0"/>
                        </a:rPr>
                        <a:t>.</a:t>
                      </a:r>
                      <a:endParaRPr lang="en-IN" sz="2400" b="0" i="0" u="none" strike="noStrike" dirty="0">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r>
                        <a:rPr lang="en-IN" sz="2400" u="none" strike="noStrike">
                          <a:effectLst/>
                          <a:latin typeface="Arial" pitchFamily="34" charset="0"/>
                          <a:cs typeface="Arial" pitchFamily="34" charset="0"/>
                        </a:rPr>
                        <a:t>Sum</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2400" u="none" strike="noStrike">
                          <a:effectLst/>
                          <a:latin typeface="Arial" pitchFamily="34" charset="0"/>
                          <a:cs typeface="Arial" pitchFamily="34" charset="0"/>
                        </a:rPr>
                        <a:t> </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r>
                        <a:rPr lang="en-IN" sz="2400" u="none" strike="noStrike">
                          <a:effectLst/>
                          <a:latin typeface="Arial" pitchFamily="34" charset="0"/>
                          <a:cs typeface="Arial" pitchFamily="34" charset="0"/>
                        </a:rPr>
                        <a:t>NUM1</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2400" u="none" strike="noStrike" dirty="0">
                          <a:effectLst/>
                          <a:latin typeface="Arial" pitchFamily="34" charset="0"/>
                          <a:cs typeface="Arial" pitchFamily="34" charset="0"/>
                        </a:rPr>
                        <a:t> </a:t>
                      </a:r>
                      <a:endParaRPr lang="en-IN" sz="2400" b="0" i="0" u="none" strike="noStrike" dirty="0">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r>
                        <a:rPr lang="en-IN" sz="2400" u="none" strike="noStrike">
                          <a:effectLst/>
                          <a:latin typeface="Arial" pitchFamily="34" charset="0"/>
                          <a:cs typeface="Arial" pitchFamily="34" charset="0"/>
                        </a:rPr>
                        <a:t>NUM2</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2400" u="none" strike="noStrike">
                          <a:effectLst/>
                          <a:latin typeface="Arial" pitchFamily="34" charset="0"/>
                          <a:cs typeface="Arial" pitchFamily="34" charset="0"/>
                        </a:rPr>
                        <a:t> </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2400" u="none" strike="noStrike">
                          <a:effectLst/>
                          <a:latin typeface="Arial" pitchFamily="34" charset="0"/>
                          <a:cs typeface="Arial" pitchFamily="34" charset="0"/>
                        </a:rPr>
                        <a:t> </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2400" u="none" strike="noStrike">
                          <a:effectLst/>
                          <a:latin typeface="Arial" pitchFamily="34" charset="0"/>
                          <a:cs typeface="Arial" pitchFamily="34" charset="0"/>
                        </a:rPr>
                        <a:t> </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2748">
                <a:tc>
                  <a:txBody>
                    <a:bodyPr/>
                    <a:lstStyle/>
                    <a:p>
                      <a:pPr algn="l" fontAlgn="b"/>
                      <a:r>
                        <a:rPr lang="en-IN" sz="2400" u="none" strike="noStrike">
                          <a:effectLst/>
                          <a:latin typeface="Arial" pitchFamily="34" charset="0"/>
                          <a:cs typeface="Arial" pitchFamily="34" charset="0"/>
                        </a:rPr>
                        <a:t>NUMn</a:t>
                      </a:r>
                      <a:endParaRPr lang="en-IN" sz="2400" b="0" i="0" u="none" strike="noStrike">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IN" sz="2400" u="none" strike="noStrike" dirty="0">
                          <a:effectLst/>
                          <a:latin typeface="Arial" pitchFamily="34" charset="0"/>
                          <a:cs typeface="Arial" pitchFamily="34" charset="0"/>
                        </a:rPr>
                        <a:t> </a:t>
                      </a:r>
                      <a:endParaRPr lang="en-IN" sz="2400" b="0" i="0" u="none" strike="noStrike" dirty="0">
                        <a:solidFill>
                          <a:srgbClr val="000000"/>
                        </a:solidFill>
                        <a:effectLst/>
                        <a:latin typeface="Arial" pitchFamily="34" charset="0"/>
                        <a:cs typeface="Arial" pitchFamily="34" charset="0"/>
                      </a:endParaRPr>
                    </a:p>
                  </a:txBody>
                  <a:tcPr marL="7620" marR="7620" marT="762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4" name="TextBox 3"/>
          <p:cNvSpPr txBox="1"/>
          <p:nvPr/>
        </p:nvSpPr>
        <p:spPr>
          <a:xfrm>
            <a:off x="179512" y="836712"/>
            <a:ext cx="4176464" cy="1569660"/>
          </a:xfrm>
          <a:prstGeom prst="rect">
            <a:avLst/>
          </a:prstGeom>
          <a:noFill/>
        </p:spPr>
        <p:txBody>
          <a:bodyPr wrap="square" rtlCol="0">
            <a:spAutoFit/>
          </a:bodyPr>
          <a:lstStyle/>
          <a:p>
            <a:r>
              <a:rPr lang="en-US" sz="2400" dirty="0" smtClean="0"/>
              <a:t>Program to add ‘n’ </a:t>
            </a:r>
            <a:r>
              <a:rPr lang="en-US" sz="2400" dirty="0" err="1" smtClean="0"/>
              <a:t>nums</a:t>
            </a:r>
            <a:r>
              <a:rPr lang="en-US" sz="2400" dirty="0" smtClean="0"/>
              <a:t> which is stored from the location NUM1 to </a:t>
            </a:r>
            <a:r>
              <a:rPr lang="en-US" sz="2400" dirty="0" err="1" smtClean="0"/>
              <a:t>NUMn</a:t>
            </a:r>
            <a:r>
              <a:rPr lang="en-US" sz="2400" dirty="0" smtClean="0"/>
              <a:t>.  Store the sum in the memory location SUM.</a:t>
            </a:r>
            <a:endParaRPr lang="en-IN" sz="2400" dirty="0"/>
          </a:p>
        </p:txBody>
      </p:sp>
      <p:sp>
        <p:nvSpPr>
          <p:cNvPr id="5" name="TextBox 4"/>
          <p:cNvSpPr txBox="1"/>
          <p:nvPr/>
        </p:nvSpPr>
        <p:spPr>
          <a:xfrm>
            <a:off x="179512" y="2636912"/>
            <a:ext cx="4032448" cy="1569660"/>
          </a:xfrm>
          <a:prstGeom prst="rect">
            <a:avLst/>
          </a:prstGeom>
          <a:noFill/>
        </p:spPr>
        <p:txBody>
          <a:bodyPr wrap="square" rtlCol="0">
            <a:spAutoFit/>
          </a:bodyPr>
          <a:lstStyle/>
          <a:p>
            <a:r>
              <a:rPr lang="en-US" sz="2400" dirty="0" smtClean="0">
                <a:solidFill>
                  <a:srgbClr val="FF0000"/>
                </a:solidFill>
                <a:latin typeface="Arial" pitchFamily="34" charset="0"/>
                <a:cs typeface="Arial" pitchFamily="34" charset="0"/>
              </a:rPr>
              <a:t>This program does a routine operation of adding from the consecutive locations. Can this be optimized?</a:t>
            </a:r>
            <a:endParaRPr lang="en-IN" sz="2400" dirty="0">
              <a:solidFill>
                <a:srgbClr val="FF0000"/>
              </a:solidFill>
              <a:latin typeface="Arial" pitchFamily="34" charset="0"/>
              <a:cs typeface="Arial" pitchFamily="34" charset="0"/>
            </a:endParaRPr>
          </a:p>
        </p:txBody>
      </p:sp>
    </p:spTree>
    <p:extLst>
      <p:ext uri="{BB962C8B-B14F-4D97-AF65-F5344CB8AC3E}">
        <p14:creationId xmlns:p14="http://schemas.microsoft.com/office/powerpoint/2010/main" val="3642584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anim calcmode="lin" valueType="num">
                                      <p:cBhvr>
                                        <p:cTn id="17" dur="1000" fill="hold"/>
                                        <p:tgtEl>
                                          <p:spTgt spid="5"/>
                                        </p:tgtEl>
                                        <p:attrNameLst>
                                          <p:attrName>ppt_x</p:attrName>
                                        </p:attrNameLst>
                                      </p:cBhvr>
                                      <p:tavLst>
                                        <p:tav tm="0">
                                          <p:val>
                                            <p:strVal val="#ppt_x"/>
                                          </p:val>
                                        </p:tav>
                                        <p:tav tm="100000">
                                          <p:val>
                                            <p:strVal val="#ppt_x"/>
                                          </p:val>
                                        </p:tav>
                                      </p:tavLst>
                                    </p:anim>
                                    <p:anim calcmode="lin" valueType="num">
                                      <p:cBhvr>
                                        <p:cTn id="1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altLang="zh-CN" smtClean="0">
                <a:ea typeface="SimSun" pitchFamily="2" charset="-122"/>
              </a:rPr>
              <a:t>Objectives</a:t>
            </a:r>
          </a:p>
        </p:txBody>
      </p:sp>
      <p:sp>
        <p:nvSpPr>
          <p:cNvPr id="5123" name="Rectangle 3"/>
          <p:cNvSpPr>
            <a:spLocks noGrp="1" noChangeArrowheads="1"/>
          </p:cNvSpPr>
          <p:nvPr>
            <p:ph type="body" idx="1"/>
          </p:nvPr>
        </p:nvSpPr>
        <p:spPr/>
        <p:txBody>
          <a:bodyPr/>
          <a:lstStyle/>
          <a:p>
            <a:pPr eaLnBrk="1" hangingPunct="1"/>
            <a:r>
              <a:rPr lang="en-US" altLang="zh-CN" sz="2600" dirty="0" smtClean="0">
                <a:ea typeface="SimSun" pitchFamily="2" charset="-122"/>
              </a:rPr>
              <a:t>Machine instructions and program execution, including branching and subroutine call and return operations.</a:t>
            </a:r>
          </a:p>
          <a:p>
            <a:pPr eaLnBrk="1" hangingPunct="1"/>
            <a:r>
              <a:rPr lang="en-US" altLang="zh-CN" sz="2600" dirty="0" smtClean="0">
                <a:ea typeface="SimSun" pitchFamily="2" charset="-122"/>
              </a:rPr>
              <a:t>Addressing methods for accessing register and memory operands.</a:t>
            </a:r>
          </a:p>
          <a:p>
            <a:pPr eaLnBrk="1" hangingPunct="1"/>
            <a:r>
              <a:rPr lang="en-US" altLang="zh-CN" sz="2600" dirty="0" smtClean="0">
                <a:ea typeface="SimSun" pitchFamily="2" charset="-122"/>
              </a:rPr>
              <a:t>Assembly language for representing machine instructions, data, and programs.</a:t>
            </a:r>
          </a:p>
          <a:p>
            <a:pPr eaLnBrk="1" hangingPunct="1"/>
            <a:r>
              <a:rPr lang="en-US" altLang="zh-CN" sz="2600" dirty="0" smtClean="0">
                <a:ea typeface="SimSun" pitchFamily="2" charset="-122"/>
              </a:rPr>
              <a:t>Program-controlled </a:t>
            </a:r>
            <a:r>
              <a:rPr lang="en-US" altLang="zh-CN" sz="2600" dirty="0" err="1" smtClean="0">
                <a:ea typeface="SimSun" pitchFamily="2" charset="-122"/>
              </a:rPr>
              <a:t>Input/Output</a:t>
            </a:r>
            <a:r>
              <a:rPr lang="en-US" altLang="zh-CN" sz="2600" dirty="0" smtClean="0">
                <a:ea typeface="SimSun" pitchFamily="2" charset="-122"/>
              </a:rPr>
              <a:t> operations.</a:t>
            </a:r>
          </a:p>
        </p:txBody>
      </p:sp>
    </p:spTree>
    <p:extLst>
      <p:ext uri="{BB962C8B-B14F-4D97-AF65-F5344CB8AC3E}">
        <p14:creationId xmlns:p14="http://schemas.microsoft.com/office/powerpoint/2010/main" val="212959678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101625" y="28780"/>
            <a:ext cx="2327176" cy="525085"/>
          </a:xfrm>
        </p:spPr>
        <p:txBody>
          <a:bodyPr>
            <a:normAutofit fontScale="90000"/>
          </a:bodyPr>
          <a:lstStyle/>
          <a:p>
            <a:pPr algn="l" eaLnBrk="1" hangingPunct="1"/>
            <a:r>
              <a:rPr lang="en-US" altLang="zh-CN" dirty="0" smtClean="0">
                <a:solidFill>
                  <a:srgbClr val="FF0000"/>
                </a:solidFill>
                <a:ea typeface="SimSun" pitchFamily="2" charset="-122"/>
              </a:rPr>
              <a:t>Branching</a:t>
            </a:r>
          </a:p>
        </p:txBody>
      </p:sp>
      <p:sp>
        <p:nvSpPr>
          <p:cNvPr id="40966" name="Rectangle 7"/>
          <p:cNvSpPr>
            <a:spLocks noChangeArrowheads="1"/>
          </p:cNvSpPr>
          <p:nvPr/>
        </p:nvSpPr>
        <p:spPr bwMode="auto">
          <a:xfrm>
            <a:off x="1265213" y="6369559"/>
            <a:ext cx="98425" cy="21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sz="1400" i="1">
                <a:solidFill>
                  <a:srgbClr val="000000"/>
                </a:solidFill>
                <a:latin typeface="Nimbus Roman No9 L"/>
              </a:rPr>
              <a:t>n</a:t>
            </a:r>
            <a:endParaRPr lang="en-CA" sz="2400">
              <a:latin typeface="Times New Roman" pitchFamily="18" charset="0"/>
            </a:endParaRPr>
          </a:p>
        </p:txBody>
      </p:sp>
      <p:sp>
        <p:nvSpPr>
          <p:cNvPr id="40972" name="Rectangle 13"/>
          <p:cNvSpPr>
            <a:spLocks noChangeArrowheads="1"/>
          </p:cNvSpPr>
          <p:nvPr/>
        </p:nvSpPr>
        <p:spPr bwMode="auto">
          <a:xfrm>
            <a:off x="149152" y="6419295"/>
            <a:ext cx="436497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sz="2400" dirty="0" smtClean="0">
                <a:solidFill>
                  <a:srgbClr val="000000"/>
                </a:solidFill>
                <a:latin typeface="Nimbus Roman No9 L"/>
              </a:rPr>
              <a:t> </a:t>
            </a:r>
            <a:r>
              <a:rPr lang="en-CA" sz="2400" dirty="0">
                <a:solidFill>
                  <a:srgbClr val="000000"/>
                </a:solidFill>
                <a:latin typeface="Nimbus Roman No9 L"/>
              </a:rPr>
              <a:t>Using a loop to add</a:t>
            </a:r>
            <a:r>
              <a:rPr lang="en-US" altLang="zh-CN" sz="2400" dirty="0">
                <a:solidFill>
                  <a:srgbClr val="000000"/>
                </a:solidFill>
                <a:latin typeface="Nimbus Roman No9 L"/>
                <a:ea typeface="SimSun" pitchFamily="2" charset="-122"/>
              </a:rPr>
              <a:t> </a:t>
            </a:r>
            <a:r>
              <a:rPr lang="en-US" altLang="zh-CN" sz="2400" i="1" dirty="0">
                <a:solidFill>
                  <a:srgbClr val="000000"/>
                </a:solidFill>
                <a:latin typeface="Nimbus Roman No9 L"/>
                <a:ea typeface="SimSun" pitchFamily="2" charset="-122"/>
              </a:rPr>
              <a:t>n</a:t>
            </a:r>
            <a:r>
              <a:rPr lang="en-US" altLang="zh-CN" sz="2400" dirty="0">
                <a:solidFill>
                  <a:srgbClr val="000000"/>
                </a:solidFill>
                <a:latin typeface="Nimbus Roman No9 L"/>
                <a:ea typeface="SimSun" pitchFamily="2" charset="-122"/>
              </a:rPr>
              <a:t> numbers.</a:t>
            </a:r>
            <a:endParaRPr lang="en-CA" sz="2400" dirty="0">
              <a:latin typeface="Times New Roman" pitchFamily="18" charset="0"/>
            </a:endParaRPr>
          </a:p>
        </p:txBody>
      </p:sp>
      <p:sp>
        <p:nvSpPr>
          <p:cNvPr id="40999" name="Rectangle 40"/>
          <p:cNvSpPr>
            <a:spLocks noChangeArrowheads="1"/>
          </p:cNvSpPr>
          <p:nvPr/>
        </p:nvSpPr>
        <p:spPr bwMode="auto">
          <a:xfrm>
            <a:off x="352231" y="1649876"/>
            <a:ext cx="5834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sz="2400" dirty="0">
                <a:solidFill>
                  <a:srgbClr val="000000"/>
                </a:solidFill>
                <a:latin typeface="Nimbus Roman No9 L"/>
              </a:rPr>
              <a:t>loop</a:t>
            </a:r>
            <a:endParaRPr lang="en-CA" sz="2400" dirty="0">
              <a:latin typeface="Times New Roman" pitchFamily="18" charset="0"/>
            </a:endParaRPr>
          </a:p>
        </p:txBody>
      </p:sp>
      <p:sp>
        <p:nvSpPr>
          <p:cNvPr id="41000" name="Rectangle 41"/>
          <p:cNvSpPr>
            <a:spLocks noChangeArrowheads="1"/>
          </p:cNvSpPr>
          <p:nvPr/>
        </p:nvSpPr>
        <p:spPr bwMode="auto">
          <a:xfrm>
            <a:off x="176019" y="1433976"/>
            <a:ext cx="118141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sz="2400" dirty="0">
                <a:solidFill>
                  <a:srgbClr val="000000"/>
                </a:solidFill>
                <a:latin typeface="Nimbus Roman No9 L"/>
              </a:rPr>
              <a:t>Program</a:t>
            </a:r>
            <a:endParaRPr lang="en-CA" sz="2400" dirty="0">
              <a:latin typeface="Times New Roman" pitchFamily="18" charset="0"/>
            </a:endParaRPr>
          </a:p>
        </p:txBody>
      </p:sp>
      <p:grpSp>
        <p:nvGrpSpPr>
          <p:cNvPr id="12" name="Group 11"/>
          <p:cNvGrpSpPr/>
          <p:nvPr/>
        </p:nvGrpSpPr>
        <p:grpSpPr>
          <a:xfrm>
            <a:off x="935724" y="521969"/>
            <a:ext cx="420745" cy="5298636"/>
            <a:chOff x="4125913" y="901700"/>
            <a:chExt cx="96837" cy="1643063"/>
          </a:xfrm>
        </p:grpSpPr>
        <p:sp>
          <p:nvSpPr>
            <p:cNvPr id="41008" name="Freeform 49"/>
            <p:cNvSpPr>
              <a:spLocks/>
            </p:cNvSpPr>
            <p:nvPr/>
          </p:nvSpPr>
          <p:spPr bwMode="auto">
            <a:xfrm>
              <a:off x="4125913" y="901700"/>
              <a:ext cx="96837" cy="820738"/>
            </a:xfrm>
            <a:custGeom>
              <a:avLst/>
              <a:gdLst>
                <a:gd name="T0" fmla="*/ 96837 w 5"/>
                <a:gd name="T1" fmla="*/ 0 h 42"/>
                <a:gd name="T2" fmla="*/ 77470 w 5"/>
                <a:gd name="T3" fmla="*/ 19541 h 42"/>
                <a:gd name="T4" fmla="*/ 58102 w 5"/>
                <a:gd name="T5" fmla="*/ 19541 h 42"/>
                <a:gd name="T6" fmla="*/ 58102 w 5"/>
                <a:gd name="T7" fmla="*/ 39083 h 42"/>
                <a:gd name="T8" fmla="*/ 38735 w 5"/>
                <a:gd name="T9" fmla="*/ 39083 h 42"/>
                <a:gd name="T10" fmla="*/ 38735 w 5"/>
                <a:gd name="T11" fmla="*/ 58624 h 42"/>
                <a:gd name="T12" fmla="*/ 38735 w 5"/>
                <a:gd name="T13" fmla="*/ 195414 h 42"/>
                <a:gd name="T14" fmla="*/ 38735 w 5"/>
                <a:gd name="T15" fmla="*/ 410369 h 42"/>
                <a:gd name="T16" fmla="*/ 38735 w 5"/>
                <a:gd name="T17" fmla="*/ 605783 h 42"/>
                <a:gd name="T18" fmla="*/ 38735 w 5"/>
                <a:gd name="T19" fmla="*/ 762114 h 42"/>
                <a:gd name="T20" fmla="*/ 38735 w 5"/>
                <a:gd name="T21" fmla="*/ 781655 h 42"/>
                <a:gd name="T22" fmla="*/ 38735 w 5"/>
                <a:gd name="T23" fmla="*/ 781655 h 42"/>
                <a:gd name="T24" fmla="*/ 38735 w 5"/>
                <a:gd name="T25" fmla="*/ 801197 h 42"/>
                <a:gd name="T26" fmla="*/ 19367 w 5"/>
                <a:gd name="T27" fmla="*/ 801197 h 42"/>
                <a:gd name="T28" fmla="*/ 0 w 5"/>
                <a:gd name="T29" fmla="*/ 820738 h 4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
                <a:gd name="T46" fmla="*/ 0 h 42"/>
                <a:gd name="T47" fmla="*/ 5 w 5"/>
                <a:gd name="T48" fmla="*/ 42 h 4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 h="42">
                  <a:moveTo>
                    <a:pt x="5" y="0"/>
                  </a:moveTo>
                  <a:lnTo>
                    <a:pt x="4" y="1"/>
                  </a:lnTo>
                  <a:lnTo>
                    <a:pt x="3" y="1"/>
                  </a:lnTo>
                  <a:lnTo>
                    <a:pt x="3" y="2"/>
                  </a:lnTo>
                  <a:lnTo>
                    <a:pt x="2" y="2"/>
                  </a:lnTo>
                  <a:lnTo>
                    <a:pt x="2" y="3"/>
                  </a:lnTo>
                  <a:lnTo>
                    <a:pt x="2" y="10"/>
                  </a:lnTo>
                  <a:lnTo>
                    <a:pt x="2" y="21"/>
                  </a:lnTo>
                  <a:lnTo>
                    <a:pt x="2" y="31"/>
                  </a:lnTo>
                  <a:lnTo>
                    <a:pt x="2" y="39"/>
                  </a:lnTo>
                  <a:lnTo>
                    <a:pt x="2" y="40"/>
                  </a:lnTo>
                  <a:lnTo>
                    <a:pt x="2" y="41"/>
                  </a:lnTo>
                  <a:lnTo>
                    <a:pt x="1" y="41"/>
                  </a:lnTo>
                  <a:lnTo>
                    <a:pt x="0" y="42"/>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41009" name="Freeform 50"/>
            <p:cNvSpPr>
              <a:spLocks/>
            </p:cNvSpPr>
            <p:nvPr/>
          </p:nvSpPr>
          <p:spPr bwMode="auto">
            <a:xfrm>
              <a:off x="4125913" y="1722438"/>
              <a:ext cx="96837" cy="822325"/>
            </a:xfrm>
            <a:custGeom>
              <a:avLst/>
              <a:gdLst>
                <a:gd name="T0" fmla="*/ 96837 w 5"/>
                <a:gd name="T1" fmla="*/ 822325 h 42"/>
                <a:gd name="T2" fmla="*/ 77470 w 5"/>
                <a:gd name="T3" fmla="*/ 802746 h 42"/>
                <a:gd name="T4" fmla="*/ 58102 w 5"/>
                <a:gd name="T5" fmla="*/ 783167 h 42"/>
                <a:gd name="T6" fmla="*/ 38735 w 5"/>
                <a:gd name="T7" fmla="*/ 783167 h 42"/>
                <a:gd name="T8" fmla="*/ 38735 w 5"/>
                <a:gd name="T9" fmla="*/ 763588 h 42"/>
                <a:gd name="T10" fmla="*/ 38735 w 5"/>
                <a:gd name="T11" fmla="*/ 606954 h 42"/>
                <a:gd name="T12" fmla="*/ 38735 w 5"/>
                <a:gd name="T13" fmla="*/ 411163 h 42"/>
                <a:gd name="T14" fmla="*/ 38735 w 5"/>
                <a:gd name="T15" fmla="*/ 195792 h 42"/>
                <a:gd name="T16" fmla="*/ 38735 w 5"/>
                <a:gd name="T17" fmla="*/ 58737 h 42"/>
                <a:gd name="T18" fmla="*/ 38735 w 5"/>
                <a:gd name="T19" fmla="*/ 39158 h 42"/>
                <a:gd name="T20" fmla="*/ 38735 w 5"/>
                <a:gd name="T21" fmla="*/ 39158 h 42"/>
                <a:gd name="T22" fmla="*/ 38735 w 5"/>
                <a:gd name="T23" fmla="*/ 19579 h 42"/>
                <a:gd name="T24" fmla="*/ 19367 w 5"/>
                <a:gd name="T25" fmla="*/ 19579 h 42"/>
                <a:gd name="T26" fmla="*/ 0 w 5"/>
                <a:gd name="T27" fmla="*/ 0 h 4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
                <a:gd name="T43" fmla="*/ 0 h 42"/>
                <a:gd name="T44" fmla="*/ 5 w 5"/>
                <a:gd name="T45" fmla="*/ 42 h 42"/>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 h="42">
                  <a:moveTo>
                    <a:pt x="5" y="42"/>
                  </a:moveTo>
                  <a:lnTo>
                    <a:pt x="4" y="41"/>
                  </a:lnTo>
                  <a:lnTo>
                    <a:pt x="3" y="40"/>
                  </a:lnTo>
                  <a:lnTo>
                    <a:pt x="2" y="40"/>
                  </a:lnTo>
                  <a:lnTo>
                    <a:pt x="2" y="39"/>
                  </a:lnTo>
                  <a:lnTo>
                    <a:pt x="2" y="31"/>
                  </a:lnTo>
                  <a:lnTo>
                    <a:pt x="2" y="21"/>
                  </a:lnTo>
                  <a:lnTo>
                    <a:pt x="2" y="10"/>
                  </a:lnTo>
                  <a:lnTo>
                    <a:pt x="2" y="3"/>
                  </a:lnTo>
                  <a:lnTo>
                    <a:pt x="2" y="2"/>
                  </a:lnTo>
                  <a:lnTo>
                    <a:pt x="2" y="1"/>
                  </a:lnTo>
                  <a:lnTo>
                    <a:pt x="1" y="1"/>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grpSp>
        <p:nvGrpSpPr>
          <p:cNvPr id="13" name="Group 12"/>
          <p:cNvGrpSpPr/>
          <p:nvPr/>
        </p:nvGrpSpPr>
        <p:grpSpPr>
          <a:xfrm>
            <a:off x="1490851" y="291323"/>
            <a:ext cx="2462212" cy="6026298"/>
            <a:chOff x="5288150" y="404665"/>
            <a:chExt cx="2462212" cy="6026298"/>
          </a:xfrm>
        </p:grpSpPr>
        <p:grpSp>
          <p:nvGrpSpPr>
            <p:cNvPr id="4" name="Group 3"/>
            <p:cNvGrpSpPr/>
            <p:nvPr/>
          </p:nvGrpSpPr>
          <p:grpSpPr>
            <a:xfrm>
              <a:off x="5288150" y="404665"/>
              <a:ext cx="2462212" cy="6026298"/>
              <a:chOff x="5288150" y="1368123"/>
              <a:chExt cx="2462212" cy="3960439"/>
            </a:xfrm>
          </p:grpSpPr>
          <p:sp>
            <p:nvSpPr>
              <p:cNvPr id="40974" name="Line 15"/>
              <p:cNvSpPr>
                <a:spLocks noChangeShapeType="1"/>
              </p:cNvSpPr>
              <p:nvPr/>
            </p:nvSpPr>
            <p:spPr bwMode="auto">
              <a:xfrm flipH="1">
                <a:off x="5384987" y="1519702"/>
                <a:ext cx="2268538" cy="20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79" name="Line 20"/>
              <p:cNvSpPr>
                <a:spLocks noChangeShapeType="1"/>
              </p:cNvSpPr>
              <p:nvPr/>
            </p:nvSpPr>
            <p:spPr bwMode="auto">
              <a:xfrm flipH="1">
                <a:off x="5384987" y="3688923"/>
                <a:ext cx="2268538" cy="2049"/>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80" name="Line 21"/>
              <p:cNvSpPr>
                <a:spLocks noChangeShapeType="1"/>
              </p:cNvSpPr>
              <p:nvPr/>
            </p:nvSpPr>
            <p:spPr bwMode="auto">
              <a:xfrm flipV="1">
                <a:off x="5384987" y="3109236"/>
                <a:ext cx="1588" cy="221932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dirty="0"/>
              </a:p>
            </p:txBody>
          </p:sp>
          <p:sp>
            <p:nvSpPr>
              <p:cNvPr id="40981" name="Line 22"/>
              <p:cNvSpPr>
                <a:spLocks noChangeShapeType="1"/>
              </p:cNvSpPr>
              <p:nvPr/>
            </p:nvSpPr>
            <p:spPr bwMode="auto">
              <a:xfrm flipV="1">
                <a:off x="5384987" y="1368123"/>
                <a:ext cx="1588" cy="158953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82" name="Line 23"/>
              <p:cNvSpPr>
                <a:spLocks noChangeShapeType="1"/>
              </p:cNvSpPr>
              <p:nvPr/>
            </p:nvSpPr>
            <p:spPr bwMode="auto">
              <a:xfrm flipV="1">
                <a:off x="7643206" y="3109236"/>
                <a:ext cx="11907" cy="221932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83" name="Line 24"/>
              <p:cNvSpPr>
                <a:spLocks noChangeShapeType="1"/>
              </p:cNvSpPr>
              <p:nvPr/>
            </p:nvSpPr>
            <p:spPr bwMode="auto">
              <a:xfrm flipV="1">
                <a:off x="7653525" y="1368123"/>
                <a:ext cx="1587" cy="158953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84" name="Line 25"/>
              <p:cNvSpPr>
                <a:spLocks noChangeShapeType="1"/>
              </p:cNvSpPr>
              <p:nvPr/>
            </p:nvSpPr>
            <p:spPr bwMode="auto">
              <a:xfrm flipH="1">
                <a:off x="5288150" y="3033445"/>
                <a:ext cx="214312" cy="151579"/>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85" name="Line 26"/>
              <p:cNvSpPr>
                <a:spLocks noChangeShapeType="1"/>
              </p:cNvSpPr>
              <p:nvPr/>
            </p:nvSpPr>
            <p:spPr bwMode="auto">
              <a:xfrm flipH="1">
                <a:off x="5288150" y="2906447"/>
                <a:ext cx="214312" cy="126999"/>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86" name="Line 27"/>
              <p:cNvSpPr>
                <a:spLocks noChangeShapeType="1"/>
              </p:cNvSpPr>
              <p:nvPr/>
            </p:nvSpPr>
            <p:spPr bwMode="auto">
              <a:xfrm flipH="1">
                <a:off x="7536050" y="3033445"/>
                <a:ext cx="214312" cy="151579"/>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87" name="Line 28"/>
              <p:cNvSpPr>
                <a:spLocks noChangeShapeType="1"/>
              </p:cNvSpPr>
              <p:nvPr/>
            </p:nvSpPr>
            <p:spPr bwMode="auto">
              <a:xfrm flipH="1">
                <a:off x="7536050" y="2906447"/>
                <a:ext cx="214312" cy="126999"/>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88" name="Line 29"/>
              <p:cNvSpPr>
                <a:spLocks noChangeShapeType="1"/>
              </p:cNvSpPr>
              <p:nvPr/>
            </p:nvSpPr>
            <p:spPr bwMode="auto">
              <a:xfrm flipH="1">
                <a:off x="5384987" y="1949859"/>
                <a:ext cx="2268538" cy="20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89" name="Line 30"/>
              <p:cNvSpPr>
                <a:spLocks noChangeShapeType="1"/>
              </p:cNvSpPr>
              <p:nvPr/>
            </p:nvSpPr>
            <p:spPr bwMode="auto">
              <a:xfrm flipH="1">
                <a:off x="5384987" y="2377968"/>
                <a:ext cx="2268538" cy="2049"/>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90" name="Line 31"/>
              <p:cNvSpPr>
                <a:spLocks noChangeShapeType="1"/>
              </p:cNvSpPr>
              <p:nvPr/>
            </p:nvSpPr>
            <p:spPr bwMode="auto">
              <a:xfrm flipH="1">
                <a:off x="5384987" y="4143661"/>
                <a:ext cx="2268538" cy="2049"/>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91" name="Line 32"/>
              <p:cNvSpPr>
                <a:spLocks noChangeShapeType="1"/>
              </p:cNvSpPr>
              <p:nvPr/>
            </p:nvSpPr>
            <p:spPr bwMode="auto">
              <a:xfrm flipH="1">
                <a:off x="5384987" y="4571770"/>
                <a:ext cx="2268538" cy="20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992" name="Line 33"/>
              <p:cNvSpPr>
                <a:spLocks noChangeShapeType="1"/>
              </p:cNvSpPr>
              <p:nvPr/>
            </p:nvSpPr>
            <p:spPr bwMode="auto">
              <a:xfrm flipH="1">
                <a:off x="5384987" y="5001927"/>
                <a:ext cx="2268538" cy="20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grpSp>
        <p:sp>
          <p:nvSpPr>
            <p:cNvPr id="5" name="TextBox 4"/>
            <p:cNvSpPr txBox="1"/>
            <p:nvPr/>
          </p:nvSpPr>
          <p:spPr>
            <a:xfrm>
              <a:off x="5502462" y="796279"/>
              <a:ext cx="2033588" cy="461665"/>
            </a:xfrm>
            <a:prstGeom prst="rect">
              <a:avLst/>
            </a:prstGeom>
            <a:noFill/>
          </p:spPr>
          <p:txBody>
            <a:bodyPr wrap="square" rtlCol="0">
              <a:spAutoFit/>
            </a:bodyPr>
            <a:lstStyle/>
            <a:p>
              <a:r>
                <a:rPr lang="en-US" sz="2400" dirty="0" smtClean="0"/>
                <a:t>MOVE N, </a:t>
              </a:r>
              <a:r>
                <a:rPr lang="en-US" sz="2400" dirty="0"/>
                <a:t>R</a:t>
              </a:r>
              <a:r>
                <a:rPr lang="en-US" sz="2400" dirty="0" smtClean="0"/>
                <a:t>1</a:t>
              </a:r>
              <a:endParaRPr lang="en-IN" sz="2400" dirty="0"/>
            </a:p>
          </p:txBody>
        </p:sp>
        <p:sp>
          <p:nvSpPr>
            <p:cNvPr id="6" name="TextBox 5"/>
            <p:cNvSpPr txBox="1"/>
            <p:nvPr/>
          </p:nvSpPr>
          <p:spPr>
            <a:xfrm>
              <a:off x="5652120" y="1423960"/>
              <a:ext cx="1361142" cy="461665"/>
            </a:xfrm>
            <a:prstGeom prst="rect">
              <a:avLst/>
            </a:prstGeom>
            <a:noFill/>
          </p:spPr>
          <p:txBody>
            <a:bodyPr wrap="none" rtlCol="0">
              <a:spAutoFit/>
            </a:bodyPr>
            <a:lstStyle/>
            <a:p>
              <a:r>
                <a:rPr lang="en-US" sz="2400" dirty="0" smtClean="0"/>
                <a:t>CLEAR R0</a:t>
              </a:r>
              <a:endParaRPr lang="en-IN" sz="2400" dirty="0"/>
            </a:p>
          </p:txBody>
        </p:sp>
        <p:sp>
          <p:nvSpPr>
            <p:cNvPr id="7" name="TextBox 6"/>
            <p:cNvSpPr txBox="1"/>
            <p:nvPr/>
          </p:nvSpPr>
          <p:spPr>
            <a:xfrm>
              <a:off x="5436096" y="2060848"/>
              <a:ext cx="2140744" cy="1938992"/>
            </a:xfrm>
            <a:prstGeom prst="rect">
              <a:avLst/>
            </a:prstGeom>
            <a:noFill/>
          </p:spPr>
          <p:txBody>
            <a:bodyPr wrap="square" rtlCol="0">
              <a:spAutoFit/>
            </a:bodyPr>
            <a:lstStyle/>
            <a:p>
              <a:r>
                <a:rPr lang="en-US" sz="2400" dirty="0" smtClean="0">
                  <a:latin typeface="Arial" pitchFamily="34" charset="0"/>
                  <a:cs typeface="Arial" pitchFamily="34" charset="0"/>
                </a:rPr>
                <a:t>Determine the address of “Next number and add it to R0</a:t>
              </a:r>
              <a:endParaRPr lang="en-IN" sz="2400" dirty="0">
                <a:latin typeface="Arial" pitchFamily="34" charset="0"/>
                <a:cs typeface="Arial" pitchFamily="34" charset="0"/>
              </a:endParaRPr>
            </a:p>
          </p:txBody>
        </p:sp>
        <p:sp>
          <p:nvSpPr>
            <p:cNvPr id="8" name="TextBox 7"/>
            <p:cNvSpPr txBox="1"/>
            <p:nvPr/>
          </p:nvSpPr>
          <p:spPr>
            <a:xfrm>
              <a:off x="5502462" y="4077072"/>
              <a:ext cx="1966692" cy="461665"/>
            </a:xfrm>
            <a:prstGeom prst="rect">
              <a:avLst/>
            </a:prstGeom>
            <a:noFill/>
          </p:spPr>
          <p:txBody>
            <a:bodyPr wrap="none" rtlCol="0">
              <a:spAutoFit/>
            </a:bodyPr>
            <a:lstStyle/>
            <a:p>
              <a:r>
                <a:rPr lang="en-US" sz="2400" dirty="0" smtClean="0"/>
                <a:t>Decrement R1</a:t>
              </a:r>
              <a:endParaRPr lang="en-IN" sz="2400" dirty="0"/>
            </a:p>
          </p:txBody>
        </p:sp>
        <p:sp>
          <p:nvSpPr>
            <p:cNvPr id="9" name="TextBox 8"/>
            <p:cNvSpPr txBox="1"/>
            <p:nvPr/>
          </p:nvSpPr>
          <p:spPr>
            <a:xfrm>
              <a:off x="5436096" y="4797152"/>
              <a:ext cx="2258760" cy="461665"/>
            </a:xfrm>
            <a:prstGeom prst="rect">
              <a:avLst/>
            </a:prstGeom>
            <a:noFill/>
          </p:spPr>
          <p:txBody>
            <a:bodyPr wrap="none" rtlCol="0">
              <a:spAutoFit/>
            </a:bodyPr>
            <a:lstStyle/>
            <a:p>
              <a:r>
                <a:rPr lang="en-US" sz="2400" dirty="0" smtClean="0"/>
                <a:t>Branch &gt; 0 LOOP</a:t>
              </a:r>
              <a:endParaRPr lang="en-IN" sz="2400" dirty="0"/>
            </a:p>
          </p:txBody>
        </p:sp>
        <p:sp>
          <p:nvSpPr>
            <p:cNvPr id="10" name="TextBox 9"/>
            <p:cNvSpPr txBox="1"/>
            <p:nvPr/>
          </p:nvSpPr>
          <p:spPr>
            <a:xfrm>
              <a:off x="5508104" y="5373216"/>
              <a:ext cx="2036583" cy="461665"/>
            </a:xfrm>
            <a:prstGeom prst="rect">
              <a:avLst/>
            </a:prstGeom>
            <a:noFill/>
          </p:spPr>
          <p:txBody>
            <a:bodyPr wrap="none" rtlCol="0">
              <a:spAutoFit/>
            </a:bodyPr>
            <a:lstStyle/>
            <a:p>
              <a:r>
                <a:rPr lang="en-US" sz="2400" dirty="0" smtClean="0"/>
                <a:t>Move R0, SUM</a:t>
              </a:r>
              <a:endParaRPr lang="en-IN" sz="2400" dirty="0"/>
            </a:p>
          </p:txBody>
        </p:sp>
      </p:grpSp>
      <p:sp>
        <p:nvSpPr>
          <p:cNvPr id="79" name="Line 34"/>
          <p:cNvSpPr>
            <a:spLocks noChangeShapeType="1"/>
          </p:cNvSpPr>
          <p:nvPr/>
        </p:nvSpPr>
        <p:spPr bwMode="auto">
          <a:xfrm flipH="1">
            <a:off x="5975870" y="1178064"/>
            <a:ext cx="2268538" cy="2049"/>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0" name="Line 35"/>
          <p:cNvSpPr>
            <a:spLocks noChangeShapeType="1"/>
          </p:cNvSpPr>
          <p:nvPr/>
        </p:nvSpPr>
        <p:spPr bwMode="auto">
          <a:xfrm flipH="1">
            <a:off x="5966635" y="1655301"/>
            <a:ext cx="2268538" cy="20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1" name="Line 36"/>
          <p:cNvSpPr>
            <a:spLocks noChangeShapeType="1"/>
          </p:cNvSpPr>
          <p:nvPr/>
        </p:nvSpPr>
        <p:spPr bwMode="auto">
          <a:xfrm flipH="1">
            <a:off x="5972248" y="2173248"/>
            <a:ext cx="2268538" cy="2049"/>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2" name="Line 37"/>
          <p:cNvSpPr>
            <a:spLocks noChangeShapeType="1"/>
          </p:cNvSpPr>
          <p:nvPr/>
        </p:nvSpPr>
        <p:spPr bwMode="auto">
          <a:xfrm flipH="1">
            <a:off x="6024477" y="2829551"/>
            <a:ext cx="2268538" cy="20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3" name="Line 38"/>
          <p:cNvSpPr>
            <a:spLocks noChangeShapeType="1"/>
          </p:cNvSpPr>
          <p:nvPr/>
        </p:nvSpPr>
        <p:spPr bwMode="auto">
          <a:xfrm flipH="1">
            <a:off x="6024477" y="3314493"/>
            <a:ext cx="2268538" cy="20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grpSp>
        <p:nvGrpSpPr>
          <p:cNvPr id="84" name="Group 83"/>
          <p:cNvGrpSpPr/>
          <p:nvPr/>
        </p:nvGrpSpPr>
        <p:grpSpPr>
          <a:xfrm>
            <a:off x="4951247" y="1241600"/>
            <a:ext cx="977646" cy="3771372"/>
            <a:chOff x="770606" y="3726442"/>
            <a:chExt cx="977646" cy="2361708"/>
          </a:xfrm>
        </p:grpSpPr>
        <p:sp>
          <p:nvSpPr>
            <p:cNvPr id="85" name="Rectangle 6"/>
            <p:cNvSpPr>
              <a:spLocks noChangeArrowheads="1"/>
            </p:cNvSpPr>
            <p:nvPr/>
          </p:nvSpPr>
          <p:spPr bwMode="auto">
            <a:xfrm>
              <a:off x="789656" y="5856867"/>
              <a:ext cx="958596" cy="231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sz="2400" dirty="0" smtClean="0">
                  <a:solidFill>
                    <a:srgbClr val="000000"/>
                  </a:solidFill>
                  <a:latin typeface="Nimbus Roman No9 L"/>
                </a:rPr>
                <a:t>NUM n</a:t>
              </a:r>
              <a:endParaRPr lang="en-CA" sz="2400" dirty="0">
                <a:latin typeface="Times New Roman" pitchFamily="18" charset="0"/>
              </a:endParaRPr>
            </a:p>
          </p:txBody>
        </p:sp>
        <p:sp>
          <p:nvSpPr>
            <p:cNvPr id="86" name="Rectangle 8"/>
            <p:cNvSpPr>
              <a:spLocks noChangeArrowheads="1"/>
            </p:cNvSpPr>
            <p:nvPr/>
          </p:nvSpPr>
          <p:spPr bwMode="auto">
            <a:xfrm>
              <a:off x="770606" y="4744029"/>
              <a:ext cx="873637" cy="231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sz="2400" dirty="0">
                  <a:solidFill>
                    <a:srgbClr val="000000"/>
                  </a:solidFill>
                  <a:latin typeface="Nimbus Roman No9 L"/>
                </a:rPr>
                <a:t>NUM2</a:t>
              </a:r>
              <a:endParaRPr lang="en-CA" sz="2400" dirty="0">
                <a:latin typeface="Times New Roman" pitchFamily="18" charset="0"/>
              </a:endParaRPr>
            </a:p>
          </p:txBody>
        </p:sp>
        <p:sp>
          <p:nvSpPr>
            <p:cNvPr id="87" name="Rectangle 9"/>
            <p:cNvSpPr>
              <a:spLocks noChangeArrowheads="1"/>
            </p:cNvSpPr>
            <p:nvPr/>
          </p:nvSpPr>
          <p:spPr bwMode="auto">
            <a:xfrm>
              <a:off x="770606" y="4391604"/>
              <a:ext cx="873637" cy="231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sz="2400">
                  <a:solidFill>
                    <a:srgbClr val="000000"/>
                  </a:solidFill>
                  <a:latin typeface="Nimbus Roman No9 L"/>
                </a:rPr>
                <a:t>NUM1</a:t>
              </a:r>
              <a:endParaRPr lang="en-CA" sz="2400">
                <a:latin typeface="Times New Roman" pitchFamily="18" charset="0"/>
              </a:endParaRPr>
            </a:p>
          </p:txBody>
        </p:sp>
        <p:sp>
          <p:nvSpPr>
            <p:cNvPr id="88" name="Rectangle 44"/>
            <p:cNvSpPr>
              <a:spLocks noChangeArrowheads="1"/>
            </p:cNvSpPr>
            <p:nvPr/>
          </p:nvSpPr>
          <p:spPr bwMode="auto">
            <a:xfrm>
              <a:off x="770606" y="4059817"/>
              <a:ext cx="222818" cy="231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sz="2400">
                  <a:solidFill>
                    <a:srgbClr val="000000"/>
                  </a:solidFill>
                  <a:latin typeface="Nimbus Roman No9 L"/>
                </a:rPr>
                <a:t>N</a:t>
              </a:r>
              <a:endParaRPr lang="en-CA" sz="2400">
                <a:latin typeface="Times New Roman" pitchFamily="18" charset="0"/>
              </a:endParaRPr>
            </a:p>
          </p:txBody>
        </p:sp>
        <p:sp>
          <p:nvSpPr>
            <p:cNvPr id="89" name="Rectangle 45"/>
            <p:cNvSpPr>
              <a:spLocks noChangeArrowheads="1"/>
            </p:cNvSpPr>
            <p:nvPr/>
          </p:nvSpPr>
          <p:spPr bwMode="auto">
            <a:xfrm>
              <a:off x="770606" y="3726442"/>
              <a:ext cx="684483" cy="2312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sz="2400" dirty="0">
                  <a:solidFill>
                    <a:srgbClr val="000000"/>
                  </a:solidFill>
                  <a:latin typeface="Nimbus Roman No9 L"/>
                </a:rPr>
                <a:t>SUM</a:t>
              </a:r>
              <a:endParaRPr lang="en-CA" sz="2400" dirty="0">
                <a:latin typeface="Times New Roman" pitchFamily="18" charset="0"/>
              </a:endParaRPr>
            </a:p>
          </p:txBody>
        </p:sp>
      </p:grpSp>
      <p:sp>
        <p:nvSpPr>
          <p:cNvPr id="90" name="Line 38"/>
          <p:cNvSpPr>
            <a:spLocks noChangeShapeType="1"/>
          </p:cNvSpPr>
          <p:nvPr/>
        </p:nvSpPr>
        <p:spPr bwMode="auto">
          <a:xfrm flipH="1">
            <a:off x="6031367" y="5050071"/>
            <a:ext cx="2268538" cy="20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cxnSp>
        <p:nvCxnSpPr>
          <p:cNvPr id="91" name="Straight Connector 90"/>
          <p:cNvCxnSpPr>
            <a:endCxn id="90" idx="0"/>
          </p:cNvCxnSpPr>
          <p:nvPr/>
        </p:nvCxnSpPr>
        <p:spPr>
          <a:xfrm>
            <a:off x="8244408" y="1178064"/>
            <a:ext cx="55497" cy="387200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5998117" y="1163687"/>
            <a:ext cx="55497" cy="3872007"/>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100904" y="3513782"/>
            <a:ext cx="242374" cy="923330"/>
          </a:xfrm>
          <a:prstGeom prst="rect">
            <a:avLst/>
          </a:prstGeom>
          <a:noFill/>
          <a:ln>
            <a:noFill/>
          </a:ln>
        </p:spPr>
        <p:txBody>
          <a:bodyPr wrap="none" rtlCol="0">
            <a:spAutoFit/>
          </a:bodyPr>
          <a:lstStyle/>
          <a:p>
            <a:r>
              <a:rPr lang="en-US" dirty="0" smtClean="0"/>
              <a:t>.</a:t>
            </a:r>
          </a:p>
          <a:p>
            <a:r>
              <a:rPr lang="en-US" dirty="0" smtClean="0"/>
              <a:t>.</a:t>
            </a:r>
          </a:p>
          <a:p>
            <a:r>
              <a:rPr lang="en-US" dirty="0"/>
              <a:t>.</a:t>
            </a:r>
            <a:endParaRPr lang="en-IN" dirty="0"/>
          </a:p>
        </p:txBody>
      </p:sp>
      <p:sp>
        <p:nvSpPr>
          <p:cNvPr id="94" name="Line 38"/>
          <p:cNvSpPr>
            <a:spLocks noChangeShapeType="1"/>
          </p:cNvSpPr>
          <p:nvPr/>
        </p:nvSpPr>
        <p:spPr bwMode="auto">
          <a:xfrm flipH="1">
            <a:off x="6012160" y="4653136"/>
            <a:ext cx="2268538" cy="204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Tree>
    <p:extLst>
      <p:ext uri="{BB962C8B-B14F-4D97-AF65-F5344CB8AC3E}">
        <p14:creationId xmlns:p14="http://schemas.microsoft.com/office/powerpoint/2010/main" val="359281555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en-US" altLang="zh-CN" smtClean="0">
                <a:ea typeface="SimSun" pitchFamily="2" charset="-122"/>
              </a:rPr>
              <a:t>Condition Codes</a:t>
            </a:r>
          </a:p>
        </p:txBody>
      </p:sp>
      <p:sp>
        <p:nvSpPr>
          <p:cNvPr id="41987" name="Rectangle 3"/>
          <p:cNvSpPr>
            <a:spLocks noGrp="1" noChangeArrowheads="1"/>
          </p:cNvSpPr>
          <p:nvPr>
            <p:ph type="body" idx="1"/>
          </p:nvPr>
        </p:nvSpPr>
        <p:spPr/>
        <p:txBody>
          <a:bodyPr/>
          <a:lstStyle/>
          <a:p>
            <a:pPr eaLnBrk="1" hangingPunct="1"/>
            <a:r>
              <a:rPr lang="en-US" altLang="zh-CN" smtClean="0">
                <a:ea typeface="SimSun" pitchFamily="2" charset="-122"/>
              </a:rPr>
              <a:t>Condition code flags</a:t>
            </a:r>
          </a:p>
          <a:p>
            <a:pPr eaLnBrk="1" hangingPunct="1"/>
            <a:r>
              <a:rPr lang="en-US" altLang="zh-CN" smtClean="0">
                <a:ea typeface="SimSun" pitchFamily="2" charset="-122"/>
              </a:rPr>
              <a:t>Condition code register / status register</a:t>
            </a:r>
          </a:p>
          <a:p>
            <a:pPr eaLnBrk="1" hangingPunct="1"/>
            <a:r>
              <a:rPr lang="en-US" altLang="zh-CN" smtClean="0">
                <a:ea typeface="SimSun" pitchFamily="2" charset="-122"/>
              </a:rPr>
              <a:t>N (negative)</a:t>
            </a:r>
          </a:p>
          <a:p>
            <a:pPr eaLnBrk="1" hangingPunct="1"/>
            <a:r>
              <a:rPr lang="en-US" altLang="zh-CN" smtClean="0">
                <a:ea typeface="SimSun" pitchFamily="2" charset="-122"/>
              </a:rPr>
              <a:t>Z (zero)</a:t>
            </a:r>
          </a:p>
          <a:p>
            <a:pPr eaLnBrk="1" hangingPunct="1"/>
            <a:r>
              <a:rPr lang="en-US" altLang="zh-CN" smtClean="0">
                <a:ea typeface="SimSun" pitchFamily="2" charset="-122"/>
              </a:rPr>
              <a:t>V (overflow)</a:t>
            </a:r>
          </a:p>
          <a:p>
            <a:pPr eaLnBrk="1" hangingPunct="1"/>
            <a:r>
              <a:rPr lang="en-US" altLang="zh-CN" smtClean="0">
                <a:ea typeface="SimSun" pitchFamily="2" charset="-122"/>
              </a:rPr>
              <a:t>C (carry)</a:t>
            </a:r>
          </a:p>
          <a:p>
            <a:pPr eaLnBrk="1" hangingPunct="1"/>
            <a:r>
              <a:rPr lang="en-US" altLang="zh-CN" smtClean="0">
                <a:ea typeface="SimSun" pitchFamily="2" charset="-122"/>
              </a:rPr>
              <a:t>Different instructions affect different flags</a:t>
            </a:r>
          </a:p>
        </p:txBody>
      </p:sp>
    </p:spTree>
    <p:extLst>
      <p:ext uri="{BB962C8B-B14F-4D97-AF65-F5344CB8AC3E}">
        <p14:creationId xmlns:p14="http://schemas.microsoft.com/office/powerpoint/2010/main" val="49531437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en-US" smtClean="0"/>
              <a:t>Conditional Branch Instructions</a:t>
            </a:r>
          </a:p>
        </p:txBody>
      </p:sp>
      <p:sp>
        <p:nvSpPr>
          <p:cNvPr id="356355" name="Rectangle 3"/>
          <p:cNvSpPr>
            <a:spLocks noGrp="1" noChangeArrowheads="1"/>
          </p:cNvSpPr>
          <p:nvPr>
            <p:ph type="body" idx="1"/>
          </p:nvPr>
        </p:nvSpPr>
        <p:spPr>
          <a:xfrm>
            <a:off x="457200" y="1719263"/>
            <a:ext cx="8229600" cy="2217737"/>
          </a:xfrm>
        </p:spPr>
        <p:txBody>
          <a:bodyPr/>
          <a:lstStyle/>
          <a:p>
            <a:pPr eaLnBrk="1" hangingPunct="1"/>
            <a:r>
              <a:rPr lang="en-US" smtClean="0"/>
              <a:t>Example:</a:t>
            </a:r>
          </a:p>
          <a:p>
            <a:pPr lvl="1" eaLnBrk="1" hangingPunct="1"/>
            <a:r>
              <a:rPr lang="en-US" smtClean="0">
                <a:solidFill>
                  <a:schemeClr val="accent1"/>
                </a:solidFill>
              </a:rPr>
              <a:t>A</a:t>
            </a:r>
            <a:r>
              <a:rPr lang="en-US" smtClean="0"/>
              <a:t>:  1 1 1 1 0 0 0 0</a:t>
            </a:r>
          </a:p>
          <a:p>
            <a:pPr lvl="1" eaLnBrk="1" hangingPunct="1"/>
            <a:r>
              <a:rPr lang="en-US" smtClean="0">
                <a:solidFill>
                  <a:schemeClr val="accent1"/>
                </a:solidFill>
              </a:rPr>
              <a:t>B</a:t>
            </a:r>
            <a:r>
              <a:rPr lang="en-US" smtClean="0"/>
              <a:t>:  0 0 0 1 0 1 0 0</a:t>
            </a:r>
          </a:p>
        </p:txBody>
      </p:sp>
      <p:sp>
        <p:nvSpPr>
          <p:cNvPr id="356356" name="Text Box 4"/>
          <p:cNvSpPr txBox="1">
            <a:spLocks noChangeArrowheads="1"/>
          </p:cNvSpPr>
          <p:nvPr/>
        </p:nvSpPr>
        <p:spPr bwMode="auto">
          <a:xfrm>
            <a:off x="4572000" y="1628775"/>
            <a:ext cx="3060700"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400" b="1">
                <a:solidFill>
                  <a:schemeClr val="accent1"/>
                </a:solidFill>
                <a:cs typeface="Arial" pitchFamily="34" charset="0"/>
              </a:rPr>
              <a:t>A</a:t>
            </a:r>
            <a:r>
              <a:rPr lang="en-US" sz="2400" b="1">
                <a:cs typeface="Arial" pitchFamily="34" charset="0"/>
              </a:rPr>
              <a:t>:      </a:t>
            </a:r>
            <a:r>
              <a:rPr lang="en-US" sz="2000" b="1">
                <a:cs typeface="Arial" pitchFamily="34" charset="0"/>
              </a:rPr>
              <a:t>   </a:t>
            </a:r>
            <a:r>
              <a:rPr lang="en-US" sz="2400" b="1">
                <a:cs typeface="Arial" pitchFamily="34" charset="0"/>
              </a:rPr>
              <a:t>1 1 1 1 0 0 0 0</a:t>
            </a:r>
          </a:p>
        </p:txBody>
      </p:sp>
      <p:sp>
        <p:nvSpPr>
          <p:cNvPr id="356357" name="Text Box 5"/>
          <p:cNvSpPr txBox="1">
            <a:spLocks noChangeArrowheads="1"/>
          </p:cNvSpPr>
          <p:nvPr/>
        </p:nvSpPr>
        <p:spPr bwMode="auto">
          <a:xfrm>
            <a:off x="4572000" y="2168525"/>
            <a:ext cx="3060700"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400" b="1">
                <a:cs typeface="Arial" pitchFamily="34" charset="0"/>
              </a:rPr>
              <a:t>+(</a:t>
            </a:r>
            <a:r>
              <a:rPr lang="en-US" sz="2400" b="1">
                <a:solidFill>
                  <a:schemeClr val="accent2"/>
                </a:solidFill>
                <a:cs typeface="Arial" pitchFamily="34" charset="0"/>
              </a:rPr>
              <a:t>−B</a:t>
            </a:r>
            <a:r>
              <a:rPr lang="en-US" sz="2400" b="1">
                <a:cs typeface="Arial" pitchFamily="34" charset="0"/>
              </a:rPr>
              <a:t>):</a:t>
            </a:r>
            <a:r>
              <a:rPr lang="en-US" sz="2400" b="1">
                <a:solidFill>
                  <a:schemeClr val="accent2"/>
                </a:solidFill>
                <a:cs typeface="Arial" pitchFamily="34" charset="0"/>
              </a:rPr>
              <a:t>  1 1 1 0 1 1 0 0</a:t>
            </a:r>
          </a:p>
        </p:txBody>
      </p:sp>
      <p:sp>
        <p:nvSpPr>
          <p:cNvPr id="356358" name="Line 6"/>
          <p:cNvSpPr>
            <a:spLocks noChangeShapeType="1"/>
          </p:cNvSpPr>
          <p:nvPr/>
        </p:nvSpPr>
        <p:spPr bwMode="auto">
          <a:xfrm>
            <a:off x="4572000" y="2708275"/>
            <a:ext cx="30607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lIns="0" tIns="0" rIns="0" bIns="0" anchor="ctr">
            <a:spAutoFit/>
          </a:bodyPr>
          <a:lstStyle/>
          <a:p>
            <a:endParaRPr lang="en-IN"/>
          </a:p>
        </p:txBody>
      </p:sp>
      <p:sp>
        <p:nvSpPr>
          <p:cNvPr id="356359" name="Text Box 7"/>
          <p:cNvSpPr txBox="1">
            <a:spLocks noChangeArrowheads="1"/>
          </p:cNvSpPr>
          <p:nvPr/>
        </p:nvSpPr>
        <p:spPr bwMode="auto">
          <a:xfrm>
            <a:off x="4572000" y="2708275"/>
            <a:ext cx="3060700"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400" b="1">
                <a:cs typeface="Arial" pitchFamily="34" charset="0"/>
              </a:rPr>
              <a:t>          </a:t>
            </a:r>
            <a:r>
              <a:rPr lang="en-US" sz="2000" b="1">
                <a:cs typeface="Arial" pitchFamily="34" charset="0"/>
              </a:rPr>
              <a:t>   </a:t>
            </a:r>
            <a:r>
              <a:rPr lang="en-US" sz="2400" b="1">
                <a:cs typeface="Arial" pitchFamily="34" charset="0"/>
              </a:rPr>
              <a:t>1 1 0 1 1 1 0 0</a:t>
            </a:r>
          </a:p>
        </p:txBody>
      </p:sp>
      <p:sp>
        <p:nvSpPr>
          <p:cNvPr id="356360" name="Text Box 8"/>
          <p:cNvSpPr txBox="1">
            <a:spLocks noChangeArrowheads="1"/>
          </p:cNvSpPr>
          <p:nvPr/>
        </p:nvSpPr>
        <p:spPr bwMode="auto">
          <a:xfrm>
            <a:off x="4751388" y="3608388"/>
            <a:ext cx="900112"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400" b="1">
                <a:solidFill>
                  <a:schemeClr val="accent1"/>
                </a:solidFill>
                <a:cs typeface="Arial" pitchFamily="34" charset="0"/>
              </a:rPr>
              <a:t>C </a:t>
            </a:r>
            <a:r>
              <a:rPr lang="en-US" sz="2400" b="1">
                <a:cs typeface="Arial" pitchFamily="34" charset="0"/>
              </a:rPr>
              <a:t>=</a:t>
            </a:r>
            <a:r>
              <a:rPr lang="en-US" sz="2400" b="1">
                <a:solidFill>
                  <a:schemeClr val="accent1"/>
                </a:solidFill>
                <a:cs typeface="Arial" pitchFamily="34" charset="0"/>
              </a:rPr>
              <a:t> 1</a:t>
            </a:r>
            <a:endParaRPr lang="en-US" sz="2400" b="1">
              <a:cs typeface="Arial" pitchFamily="34" charset="0"/>
            </a:endParaRPr>
          </a:p>
        </p:txBody>
      </p:sp>
      <p:cxnSp>
        <p:nvCxnSpPr>
          <p:cNvPr id="356361" name="AutoShape 9"/>
          <p:cNvCxnSpPr>
            <a:cxnSpLocks noChangeShapeType="1"/>
          </p:cNvCxnSpPr>
          <p:nvPr/>
        </p:nvCxnSpPr>
        <p:spPr bwMode="auto">
          <a:xfrm rot="10800000" flipV="1">
            <a:off x="5202238" y="2907406"/>
            <a:ext cx="449262" cy="809625"/>
          </a:xfrm>
          <a:prstGeom prst="curvedConnector2">
            <a:avLst/>
          </a:prstGeom>
          <a:noFill/>
          <a:ln w="38100">
            <a:solidFill>
              <a:schemeClr val="accent1"/>
            </a:solidFill>
            <a:round/>
            <a:headEnd/>
            <a:tailEnd type="triangle" w="lg" len="lg"/>
          </a:ln>
          <a:extLst>
            <a:ext uri="{909E8E84-426E-40DD-AFC4-6F175D3DCCD1}">
              <a14:hiddenFill xmlns:a14="http://schemas.microsoft.com/office/drawing/2010/main">
                <a:noFill/>
              </a14:hiddenFill>
            </a:ext>
          </a:extLst>
        </p:spPr>
      </p:cxnSp>
      <p:sp>
        <p:nvSpPr>
          <p:cNvPr id="356362" name="Text Box 10"/>
          <p:cNvSpPr txBox="1">
            <a:spLocks noChangeArrowheads="1"/>
          </p:cNvSpPr>
          <p:nvPr/>
        </p:nvSpPr>
        <p:spPr bwMode="auto">
          <a:xfrm>
            <a:off x="5292725" y="4149725"/>
            <a:ext cx="900113"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400" b="1">
                <a:solidFill>
                  <a:schemeClr val="accent2"/>
                </a:solidFill>
                <a:cs typeface="Arial" pitchFamily="34" charset="0"/>
              </a:rPr>
              <a:t>S</a:t>
            </a:r>
            <a:r>
              <a:rPr lang="en-US" sz="2400" b="1">
                <a:solidFill>
                  <a:schemeClr val="accent1"/>
                </a:solidFill>
                <a:cs typeface="Arial" pitchFamily="34" charset="0"/>
              </a:rPr>
              <a:t> </a:t>
            </a:r>
            <a:r>
              <a:rPr lang="en-US" sz="2400" b="1">
                <a:cs typeface="Arial" pitchFamily="34" charset="0"/>
              </a:rPr>
              <a:t>=</a:t>
            </a:r>
            <a:r>
              <a:rPr lang="en-US" sz="2400" b="1">
                <a:solidFill>
                  <a:schemeClr val="accent1"/>
                </a:solidFill>
                <a:cs typeface="Arial" pitchFamily="34" charset="0"/>
              </a:rPr>
              <a:t> </a:t>
            </a:r>
            <a:r>
              <a:rPr lang="en-US" sz="2400" b="1">
                <a:solidFill>
                  <a:schemeClr val="accent2"/>
                </a:solidFill>
                <a:cs typeface="Arial" pitchFamily="34" charset="0"/>
              </a:rPr>
              <a:t>1</a:t>
            </a:r>
          </a:p>
        </p:txBody>
      </p:sp>
      <p:sp>
        <p:nvSpPr>
          <p:cNvPr id="356363" name="Line 11"/>
          <p:cNvSpPr>
            <a:spLocks noChangeShapeType="1"/>
          </p:cNvSpPr>
          <p:nvPr/>
        </p:nvSpPr>
        <p:spPr bwMode="auto">
          <a:xfrm>
            <a:off x="5732463" y="3249613"/>
            <a:ext cx="0" cy="900112"/>
          </a:xfrm>
          <a:prstGeom prst="line">
            <a:avLst/>
          </a:prstGeom>
          <a:noFill/>
          <a:ln w="38100">
            <a:solidFill>
              <a:schemeClr val="accent2"/>
            </a:solidFill>
            <a:round/>
            <a:headEnd/>
            <a:tailEnd type="triangle" w="lg" len="lg"/>
          </a:ln>
          <a:extLst>
            <a:ext uri="{909E8E84-426E-40DD-AFC4-6F175D3DCCD1}">
              <a14:hiddenFill xmlns:a14="http://schemas.microsoft.com/office/drawing/2010/main">
                <a:noFill/>
              </a14:hiddenFill>
            </a:ext>
          </a:extLst>
        </p:spPr>
        <p:txBody>
          <a:bodyPr lIns="0" tIns="0" rIns="0" bIns="0" anchor="ctr">
            <a:spAutoFit/>
          </a:bodyPr>
          <a:lstStyle/>
          <a:p>
            <a:endParaRPr lang="en-IN"/>
          </a:p>
        </p:txBody>
      </p:sp>
      <p:sp>
        <p:nvSpPr>
          <p:cNvPr id="356364" name="Text Box 12"/>
          <p:cNvSpPr txBox="1">
            <a:spLocks noChangeArrowheads="1"/>
          </p:cNvSpPr>
          <p:nvPr/>
        </p:nvSpPr>
        <p:spPr bwMode="auto">
          <a:xfrm>
            <a:off x="5292725" y="4689475"/>
            <a:ext cx="900113"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400" b="1">
                <a:solidFill>
                  <a:srgbClr val="CC00FF"/>
                </a:solidFill>
                <a:cs typeface="Arial" pitchFamily="34" charset="0"/>
              </a:rPr>
              <a:t>V</a:t>
            </a:r>
            <a:r>
              <a:rPr lang="en-US" sz="2400" b="1">
                <a:solidFill>
                  <a:schemeClr val="accent1"/>
                </a:solidFill>
                <a:cs typeface="Arial" pitchFamily="34" charset="0"/>
              </a:rPr>
              <a:t> </a:t>
            </a:r>
            <a:r>
              <a:rPr lang="en-US" sz="2400" b="1">
                <a:cs typeface="Arial" pitchFamily="34" charset="0"/>
              </a:rPr>
              <a:t>=</a:t>
            </a:r>
            <a:r>
              <a:rPr lang="en-US" sz="2400" b="1">
                <a:solidFill>
                  <a:schemeClr val="accent1"/>
                </a:solidFill>
                <a:cs typeface="Arial" pitchFamily="34" charset="0"/>
              </a:rPr>
              <a:t> </a:t>
            </a:r>
            <a:r>
              <a:rPr lang="en-US" sz="2400" b="1">
                <a:solidFill>
                  <a:srgbClr val="CC00FF"/>
                </a:solidFill>
                <a:cs typeface="Arial" pitchFamily="34" charset="0"/>
              </a:rPr>
              <a:t>0</a:t>
            </a:r>
          </a:p>
        </p:txBody>
      </p:sp>
      <p:sp>
        <p:nvSpPr>
          <p:cNvPr id="356365" name="Text Box 13"/>
          <p:cNvSpPr txBox="1">
            <a:spLocks noChangeArrowheads="1"/>
          </p:cNvSpPr>
          <p:nvPr/>
        </p:nvSpPr>
        <p:spPr bwMode="auto">
          <a:xfrm>
            <a:off x="6372225" y="3608388"/>
            <a:ext cx="900113"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400" b="1">
                <a:solidFill>
                  <a:srgbClr val="996600"/>
                </a:solidFill>
                <a:cs typeface="Arial" pitchFamily="34" charset="0"/>
              </a:rPr>
              <a:t>Z</a:t>
            </a:r>
            <a:r>
              <a:rPr lang="en-US" sz="2400" b="1">
                <a:solidFill>
                  <a:schemeClr val="accent1"/>
                </a:solidFill>
                <a:cs typeface="Arial" pitchFamily="34" charset="0"/>
              </a:rPr>
              <a:t> </a:t>
            </a:r>
            <a:r>
              <a:rPr lang="en-US" sz="2400" b="1">
                <a:cs typeface="Arial" pitchFamily="34" charset="0"/>
              </a:rPr>
              <a:t>=</a:t>
            </a:r>
            <a:r>
              <a:rPr lang="en-US" sz="2400" b="1">
                <a:solidFill>
                  <a:schemeClr val="accent1"/>
                </a:solidFill>
                <a:cs typeface="Arial" pitchFamily="34" charset="0"/>
              </a:rPr>
              <a:t> </a:t>
            </a:r>
            <a:r>
              <a:rPr lang="en-US" sz="2400" b="1">
                <a:solidFill>
                  <a:srgbClr val="996600"/>
                </a:solidFill>
                <a:cs typeface="Arial" pitchFamily="34" charset="0"/>
              </a:rPr>
              <a:t>0</a:t>
            </a:r>
          </a:p>
        </p:txBody>
      </p:sp>
      <p:sp>
        <p:nvSpPr>
          <p:cNvPr id="356366" name="AutoShape 14"/>
          <p:cNvSpPr>
            <a:spLocks/>
          </p:cNvSpPr>
          <p:nvPr/>
        </p:nvSpPr>
        <p:spPr bwMode="auto">
          <a:xfrm rot="-5400000">
            <a:off x="6446044" y="2507456"/>
            <a:ext cx="401638" cy="1800225"/>
          </a:xfrm>
          <a:prstGeom prst="leftBrace">
            <a:avLst>
              <a:gd name="adj1" fmla="val 37352"/>
              <a:gd name="adj2" fmla="val 50000"/>
            </a:avLst>
          </a:prstGeom>
          <a:noFill/>
          <a:ln w="28575">
            <a:solidFill>
              <a:srgbClr val="996600"/>
            </a:solidFill>
            <a:round/>
            <a:headEnd/>
            <a:tailEnd/>
          </a:ln>
          <a:extLst>
            <a:ext uri="{909E8E84-426E-40DD-AFC4-6F175D3DCCD1}">
              <a14:hiddenFill xmlns:a14="http://schemas.microsoft.com/office/drawing/2010/main">
                <a:solidFill>
                  <a:srgbClr val="FFFFFF"/>
                </a:solidFill>
              </a14:hiddenFill>
            </a:ext>
          </a:extLst>
        </p:spPr>
        <p:txBody>
          <a:bodyPr lIns="0" tIns="0" rIns="0" bIns="0" anchor="ctr">
            <a:spAutoFit/>
          </a:bodyPr>
          <a:lstStyle/>
          <a:p>
            <a:endParaRPr lang="en-US"/>
          </a:p>
        </p:txBody>
      </p:sp>
      <p:sp>
        <p:nvSpPr>
          <p:cNvPr id="356367" name="Line 15"/>
          <p:cNvSpPr>
            <a:spLocks noChangeShapeType="1"/>
          </p:cNvSpPr>
          <p:nvPr/>
        </p:nvSpPr>
        <p:spPr bwMode="auto">
          <a:xfrm>
            <a:off x="8532813" y="6742113"/>
            <a:ext cx="5397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Tree>
    <p:extLst>
      <p:ext uri="{BB962C8B-B14F-4D97-AF65-F5344CB8AC3E}">
        <p14:creationId xmlns:p14="http://schemas.microsoft.com/office/powerpoint/2010/main" val="19682108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356355">
                                            <p:txEl>
                                              <p:pRg st="0" end="0"/>
                                            </p:txEl>
                                          </p:spTgt>
                                        </p:tgtEl>
                                        <p:attrNameLst>
                                          <p:attrName>style.visibility</p:attrName>
                                        </p:attrNameLst>
                                      </p:cBhvr>
                                      <p:to>
                                        <p:strVal val="visible"/>
                                      </p:to>
                                    </p:set>
                                    <p:animEffect transition="in" filter="wipe(left)">
                                      <p:cBhvr>
                                        <p:cTn id="7" dur="500"/>
                                        <p:tgtEl>
                                          <p:spTgt spid="356355">
                                            <p:txEl>
                                              <p:pRg st="0" end="0"/>
                                            </p:txEl>
                                          </p:spTgt>
                                        </p:tgtEl>
                                      </p:cBhvr>
                                    </p:animEffect>
                                  </p:childTnLst>
                                </p:cTn>
                              </p:par>
                            </p:childTnLst>
                          </p:cTn>
                        </p:par>
                        <p:par>
                          <p:cTn id="8" fill="hold" nodeType="afterGroup">
                            <p:stCondLst>
                              <p:cond delay="500"/>
                            </p:stCondLst>
                            <p:childTnLst>
                              <p:par>
                                <p:cTn id="9" presetID="22" presetClass="entr" presetSubtype="8" fill="hold" nodeType="afterEffect">
                                  <p:stCondLst>
                                    <p:cond delay="0"/>
                                  </p:stCondLst>
                                  <p:childTnLst>
                                    <p:set>
                                      <p:cBhvr>
                                        <p:cTn id="10" dur="1" fill="hold">
                                          <p:stCondLst>
                                            <p:cond delay="0"/>
                                          </p:stCondLst>
                                        </p:cTn>
                                        <p:tgtEl>
                                          <p:spTgt spid="356355">
                                            <p:txEl>
                                              <p:pRg st="1" end="1"/>
                                            </p:txEl>
                                          </p:spTgt>
                                        </p:tgtEl>
                                        <p:attrNameLst>
                                          <p:attrName>style.visibility</p:attrName>
                                        </p:attrNameLst>
                                      </p:cBhvr>
                                      <p:to>
                                        <p:strVal val="visible"/>
                                      </p:to>
                                    </p:set>
                                    <p:animEffect transition="in" filter="wipe(left)">
                                      <p:cBhvr>
                                        <p:cTn id="11" dur="500"/>
                                        <p:tgtEl>
                                          <p:spTgt spid="356355">
                                            <p:txEl>
                                              <p:pRg st="1" end="1"/>
                                            </p:txEl>
                                          </p:spTgt>
                                        </p:tgtEl>
                                      </p:cBhvr>
                                    </p:animEffect>
                                  </p:childTnLst>
                                </p:cTn>
                              </p:par>
                            </p:childTnLst>
                          </p:cTn>
                        </p:par>
                        <p:par>
                          <p:cTn id="12" fill="hold" nodeType="afterGroup">
                            <p:stCondLst>
                              <p:cond delay="1000"/>
                            </p:stCondLst>
                            <p:childTnLst>
                              <p:par>
                                <p:cTn id="13" presetID="22" presetClass="entr" presetSubtype="8" fill="hold" nodeType="afterEffect">
                                  <p:stCondLst>
                                    <p:cond delay="0"/>
                                  </p:stCondLst>
                                  <p:childTnLst>
                                    <p:set>
                                      <p:cBhvr>
                                        <p:cTn id="14" dur="1" fill="hold">
                                          <p:stCondLst>
                                            <p:cond delay="0"/>
                                          </p:stCondLst>
                                        </p:cTn>
                                        <p:tgtEl>
                                          <p:spTgt spid="356355">
                                            <p:txEl>
                                              <p:pRg st="2" end="2"/>
                                            </p:txEl>
                                          </p:spTgt>
                                        </p:tgtEl>
                                        <p:attrNameLst>
                                          <p:attrName>style.visibility</p:attrName>
                                        </p:attrNameLst>
                                      </p:cBhvr>
                                      <p:to>
                                        <p:strVal val="visible"/>
                                      </p:to>
                                    </p:set>
                                    <p:animEffect transition="in" filter="wipe(left)">
                                      <p:cBhvr>
                                        <p:cTn id="15" dur="500"/>
                                        <p:tgtEl>
                                          <p:spTgt spid="356355">
                                            <p:txEl>
                                              <p:pRg st="2" end="2"/>
                                            </p:txEl>
                                          </p:spTgt>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356356"/>
                                        </p:tgtEl>
                                        <p:attrNameLst>
                                          <p:attrName>style.visibility</p:attrName>
                                        </p:attrNameLst>
                                      </p:cBhvr>
                                      <p:to>
                                        <p:strVal val="visible"/>
                                      </p:to>
                                    </p:set>
                                    <p:animEffect transition="in" filter="wipe(left)">
                                      <p:cBhvr>
                                        <p:cTn id="20" dur="500"/>
                                        <p:tgtEl>
                                          <p:spTgt spid="356356"/>
                                        </p:tgtEl>
                                      </p:cBhvr>
                                    </p:animEffect>
                                  </p:childTnLst>
                                </p:cTn>
                              </p:par>
                            </p:childTnLst>
                          </p:cTn>
                        </p:par>
                        <p:par>
                          <p:cTn id="21" fill="hold" nodeType="afterGroup">
                            <p:stCondLst>
                              <p:cond delay="500"/>
                            </p:stCondLst>
                            <p:childTnLst>
                              <p:par>
                                <p:cTn id="22" presetID="22" presetClass="entr" presetSubtype="8" fill="hold" grpId="0" nodeType="afterEffect">
                                  <p:stCondLst>
                                    <p:cond delay="0"/>
                                  </p:stCondLst>
                                  <p:childTnLst>
                                    <p:set>
                                      <p:cBhvr>
                                        <p:cTn id="23" dur="1" fill="hold">
                                          <p:stCondLst>
                                            <p:cond delay="0"/>
                                          </p:stCondLst>
                                        </p:cTn>
                                        <p:tgtEl>
                                          <p:spTgt spid="356357"/>
                                        </p:tgtEl>
                                        <p:attrNameLst>
                                          <p:attrName>style.visibility</p:attrName>
                                        </p:attrNameLst>
                                      </p:cBhvr>
                                      <p:to>
                                        <p:strVal val="visible"/>
                                      </p:to>
                                    </p:set>
                                    <p:animEffect transition="in" filter="wipe(left)">
                                      <p:cBhvr>
                                        <p:cTn id="24" dur="500"/>
                                        <p:tgtEl>
                                          <p:spTgt spid="356357"/>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56358"/>
                                        </p:tgtEl>
                                        <p:attrNameLst>
                                          <p:attrName>style.visibility</p:attrName>
                                        </p:attrNameLst>
                                      </p:cBhvr>
                                      <p:to>
                                        <p:strVal val="visible"/>
                                      </p:to>
                                    </p:set>
                                    <p:animEffect transition="in" filter="wipe(left)">
                                      <p:cBhvr>
                                        <p:cTn id="27" dur="500"/>
                                        <p:tgtEl>
                                          <p:spTgt spid="356358"/>
                                        </p:tgtEl>
                                      </p:cBhvr>
                                    </p:animEffect>
                                  </p:childTnLst>
                                </p:cTn>
                              </p:par>
                            </p:childTnLst>
                          </p:cTn>
                        </p:par>
                        <p:par>
                          <p:cTn id="28" fill="hold" nodeType="afterGroup">
                            <p:stCondLst>
                              <p:cond delay="1000"/>
                            </p:stCondLst>
                            <p:childTnLst>
                              <p:par>
                                <p:cTn id="29" presetID="22" presetClass="entr" presetSubtype="8" fill="hold" grpId="0" nodeType="afterEffect">
                                  <p:stCondLst>
                                    <p:cond delay="0"/>
                                  </p:stCondLst>
                                  <p:childTnLst>
                                    <p:set>
                                      <p:cBhvr>
                                        <p:cTn id="30" dur="1" fill="hold">
                                          <p:stCondLst>
                                            <p:cond delay="0"/>
                                          </p:stCondLst>
                                        </p:cTn>
                                        <p:tgtEl>
                                          <p:spTgt spid="356359"/>
                                        </p:tgtEl>
                                        <p:attrNameLst>
                                          <p:attrName>style.visibility</p:attrName>
                                        </p:attrNameLst>
                                      </p:cBhvr>
                                      <p:to>
                                        <p:strVal val="visible"/>
                                      </p:to>
                                    </p:set>
                                    <p:animEffect transition="in" filter="wipe(left)">
                                      <p:cBhvr>
                                        <p:cTn id="31" dur="500"/>
                                        <p:tgtEl>
                                          <p:spTgt spid="356359"/>
                                        </p:tgtEl>
                                      </p:cBhvr>
                                    </p:animEffect>
                                  </p:childTnLst>
                                </p:cTn>
                              </p:par>
                            </p:childTnLst>
                          </p:cTn>
                        </p:par>
                        <p:par>
                          <p:cTn id="32" fill="hold" nodeType="afterGroup">
                            <p:stCondLst>
                              <p:cond delay="1500"/>
                            </p:stCondLst>
                            <p:childTnLst>
                              <p:par>
                                <p:cTn id="33" presetID="22" presetClass="entr" presetSubtype="1" fill="hold" nodeType="afterEffect">
                                  <p:stCondLst>
                                    <p:cond delay="0"/>
                                  </p:stCondLst>
                                  <p:childTnLst>
                                    <p:set>
                                      <p:cBhvr>
                                        <p:cTn id="34" dur="1" fill="hold">
                                          <p:stCondLst>
                                            <p:cond delay="0"/>
                                          </p:stCondLst>
                                        </p:cTn>
                                        <p:tgtEl>
                                          <p:spTgt spid="356361"/>
                                        </p:tgtEl>
                                        <p:attrNameLst>
                                          <p:attrName>style.visibility</p:attrName>
                                        </p:attrNameLst>
                                      </p:cBhvr>
                                      <p:to>
                                        <p:strVal val="visible"/>
                                      </p:to>
                                    </p:set>
                                    <p:animEffect transition="in" filter="wipe(up)">
                                      <p:cBhvr>
                                        <p:cTn id="35" dur="500"/>
                                        <p:tgtEl>
                                          <p:spTgt spid="356361"/>
                                        </p:tgtEl>
                                      </p:cBhvr>
                                    </p:animEffect>
                                  </p:childTnLst>
                                </p:cTn>
                              </p:par>
                            </p:childTnLst>
                          </p:cTn>
                        </p:par>
                        <p:par>
                          <p:cTn id="36" fill="hold" nodeType="afterGroup">
                            <p:stCondLst>
                              <p:cond delay="2000"/>
                            </p:stCondLst>
                            <p:childTnLst>
                              <p:par>
                                <p:cTn id="37" presetID="22" presetClass="entr" presetSubtype="8" fill="hold" grpId="0" nodeType="afterEffect">
                                  <p:stCondLst>
                                    <p:cond delay="0"/>
                                  </p:stCondLst>
                                  <p:childTnLst>
                                    <p:set>
                                      <p:cBhvr>
                                        <p:cTn id="38" dur="1" fill="hold">
                                          <p:stCondLst>
                                            <p:cond delay="0"/>
                                          </p:stCondLst>
                                        </p:cTn>
                                        <p:tgtEl>
                                          <p:spTgt spid="356360"/>
                                        </p:tgtEl>
                                        <p:attrNameLst>
                                          <p:attrName>style.visibility</p:attrName>
                                        </p:attrNameLst>
                                      </p:cBhvr>
                                      <p:to>
                                        <p:strVal val="visible"/>
                                      </p:to>
                                    </p:set>
                                    <p:animEffect transition="in" filter="wipe(left)">
                                      <p:cBhvr>
                                        <p:cTn id="39" dur="500"/>
                                        <p:tgtEl>
                                          <p:spTgt spid="356360"/>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22" presetClass="entr" presetSubtype="1" fill="hold" grpId="0" nodeType="clickEffect">
                                  <p:stCondLst>
                                    <p:cond delay="0"/>
                                  </p:stCondLst>
                                  <p:childTnLst>
                                    <p:set>
                                      <p:cBhvr>
                                        <p:cTn id="43" dur="1" fill="hold">
                                          <p:stCondLst>
                                            <p:cond delay="0"/>
                                          </p:stCondLst>
                                        </p:cTn>
                                        <p:tgtEl>
                                          <p:spTgt spid="356363"/>
                                        </p:tgtEl>
                                        <p:attrNameLst>
                                          <p:attrName>style.visibility</p:attrName>
                                        </p:attrNameLst>
                                      </p:cBhvr>
                                      <p:to>
                                        <p:strVal val="visible"/>
                                      </p:to>
                                    </p:set>
                                    <p:animEffect transition="in" filter="wipe(up)">
                                      <p:cBhvr>
                                        <p:cTn id="44" dur="500"/>
                                        <p:tgtEl>
                                          <p:spTgt spid="356363"/>
                                        </p:tgtEl>
                                      </p:cBhvr>
                                    </p:animEffect>
                                  </p:childTnLst>
                                </p:cTn>
                              </p:par>
                            </p:childTnLst>
                          </p:cTn>
                        </p:par>
                        <p:par>
                          <p:cTn id="45" fill="hold" nodeType="afterGroup">
                            <p:stCondLst>
                              <p:cond delay="500"/>
                            </p:stCondLst>
                            <p:childTnLst>
                              <p:par>
                                <p:cTn id="46" presetID="22" presetClass="entr" presetSubtype="8" fill="hold" grpId="0" nodeType="afterEffect">
                                  <p:stCondLst>
                                    <p:cond delay="0"/>
                                  </p:stCondLst>
                                  <p:childTnLst>
                                    <p:set>
                                      <p:cBhvr>
                                        <p:cTn id="47" dur="1" fill="hold">
                                          <p:stCondLst>
                                            <p:cond delay="0"/>
                                          </p:stCondLst>
                                        </p:cTn>
                                        <p:tgtEl>
                                          <p:spTgt spid="356362"/>
                                        </p:tgtEl>
                                        <p:attrNameLst>
                                          <p:attrName>style.visibility</p:attrName>
                                        </p:attrNameLst>
                                      </p:cBhvr>
                                      <p:to>
                                        <p:strVal val="visible"/>
                                      </p:to>
                                    </p:set>
                                    <p:animEffect transition="in" filter="wipe(left)">
                                      <p:cBhvr>
                                        <p:cTn id="48" dur="500"/>
                                        <p:tgtEl>
                                          <p:spTgt spid="356362"/>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22" presetClass="entr" presetSubtype="8" fill="hold" grpId="0" nodeType="clickEffect">
                                  <p:stCondLst>
                                    <p:cond delay="0"/>
                                  </p:stCondLst>
                                  <p:childTnLst>
                                    <p:set>
                                      <p:cBhvr>
                                        <p:cTn id="52" dur="1" fill="hold">
                                          <p:stCondLst>
                                            <p:cond delay="0"/>
                                          </p:stCondLst>
                                        </p:cTn>
                                        <p:tgtEl>
                                          <p:spTgt spid="356364"/>
                                        </p:tgtEl>
                                        <p:attrNameLst>
                                          <p:attrName>style.visibility</p:attrName>
                                        </p:attrNameLst>
                                      </p:cBhvr>
                                      <p:to>
                                        <p:strVal val="visible"/>
                                      </p:to>
                                    </p:set>
                                    <p:animEffect transition="in" filter="wipe(left)">
                                      <p:cBhvr>
                                        <p:cTn id="53" dur="500"/>
                                        <p:tgtEl>
                                          <p:spTgt spid="356364"/>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22" presetClass="entr" presetSubtype="1" fill="hold" grpId="0" nodeType="clickEffect">
                                  <p:stCondLst>
                                    <p:cond delay="0"/>
                                  </p:stCondLst>
                                  <p:childTnLst>
                                    <p:set>
                                      <p:cBhvr>
                                        <p:cTn id="57" dur="1" fill="hold">
                                          <p:stCondLst>
                                            <p:cond delay="0"/>
                                          </p:stCondLst>
                                        </p:cTn>
                                        <p:tgtEl>
                                          <p:spTgt spid="356366"/>
                                        </p:tgtEl>
                                        <p:attrNameLst>
                                          <p:attrName>style.visibility</p:attrName>
                                        </p:attrNameLst>
                                      </p:cBhvr>
                                      <p:to>
                                        <p:strVal val="visible"/>
                                      </p:to>
                                    </p:set>
                                    <p:animEffect transition="in" filter="wipe(up)">
                                      <p:cBhvr>
                                        <p:cTn id="58" dur="500"/>
                                        <p:tgtEl>
                                          <p:spTgt spid="356366"/>
                                        </p:tgtEl>
                                      </p:cBhvr>
                                    </p:animEffect>
                                  </p:childTnLst>
                                </p:cTn>
                              </p:par>
                            </p:childTnLst>
                          </p:cTn>
                        </p:par>
                        <p:par>
                          <p:cTn id="59" fill="hold" nodeType="afterGroup">
                            <p:stCondLst>
                              <p:cond delay="500"/>
                            </p:stCondLst>
                            <p:childTnLst>
                              <p:par>
                                <p:cTn id="60" presetID="22" presetClass="entr" presetSubtype="8" fill="hold" grpId="0" nodeType="afterEffect">
                                  <p:stCondLst>
                                    <p:cond delay="0"/>
                                  </p:stCondLst>
                                  <p:childTnLst>
                                    <p:set>
                                      <p:cBhvr>
                                        <p:cTn id="61" dur="1" fill="hold">
                                          <p:stCondLst>
                                            <p:cond delay="0"/>
                                          </p:stCondLst>
                                        </p:cTn>
                                        <p:tgtEl>
                                          <p:spTgt spid="356365"/>
                                        </p:tgtEl>
                                        <p:attrNameLst>
                                          <p:attrName>style.visibility</p:attrName>
                                        </p:attrNameLst>
                                      </p:cBhvr>
                                      <p:to>
                                        <p:strVal val="visible"/>
                                      </p:to>
                                    </p:set>
                                    <p:animEffect transition="in" filter="wipe(left)">
                                      <p:cBhvr>
                                        <p:cTn id="62" dur="500"/>
                                        <p:tgtEl>
                                          <p:spTgt spid="356365"/>
                                        </p:tgtEl>
                                      </p:cBhvr>
                                    </p:animEffect>
                                  </p:childTnLst>
                                </p:cTn>
                              </p:par>
                              <p:par>
                                <p:cTn id="63" presetID="1" presetClass="entr" presetSubtype="0" fill="hold" grpId="0" nodeType="withEffect">
                                  <p:stCondLst>
                                    <p:cond delay="0"/>
                                  </p:stCondLst>
                                  <p:childTnLst>
                                    <p:set>
                                      <p:cBhvr>
                                        <p:cTn id="64" dur="1" fill="hold">
                                          <p:stCondLst>
                                            <p:cond delay="0"/>
                                          </p:stCondLst>
                                        </p:cTn>
                                        <p:tgtEl>
                                          <p:spTgt spid="3563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6356" grpId="0"/>
      <p:bldP spid="356357" grpId="0"/>
      <p:bldP spid="356358" grpId="0" animBg="1"/>
      <p:bldP spid="356359" grpId="0"/>
      <p:bldP spid="356360" grpId="0"/>
      <p:bldP spid="356362" grpId="0"/>
      <p:bldP spid="356363" grpId="0" animBg="1"/>
      <p:bldP spid="356364" grpId="0"/>
      <p:bldP spid="356365" grpId="0"/>
      <p:bldP spid="356366" grpId="0" animBg="1"/>
      <p:bldP spid="356367" grpId="0" animBg="1"/>
    </p:bld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p:txBody>
          <a:bodyPr/>
          <a:lstStyle/>
          <a:p>
            <a:pPr eaLnBrk="1" hangingPunct="1"/>
            <a:r>
              <a:rPr lang="en-US" smtClean="0"/>
              <a:t>Status Bits</a:t>
            </a:r>
          </a:p>
        </p:txBody>
      </p:sp>
      <p:grpSp>
        <p:nvGrpSpPr>
          <p:cNvPr id="1028" name="Group 3"/>
          <p:cNvGrpSpPr>
            <a:grpSpLocks/>
          </p:cNvGrpSpPr>
          <p:nvPr/>
        </p:nvGrpSpPr>
        <p:grpSpPr bwMode="auto">
          <a:xfrm>
            <a:off x="4932363" y="2079625"/>
            <a:ext cx="3421062" cy="1530350"/>
            <a:chOff x="2880" y="2387"/>
            <a:chExt cx="2155" cy="1020"/>
          </a:xfrm>
        </p:grpSpPr>
        <p:sp>
          <p:nvSpPr>
            <p:cNvPr id="1054" name="Freeform 4"/>
            <p:cNvSpPr>
              <a:spLocks/>
            </p:cNvSpPr>
            <p:nvPr/>
          </p:nvSpPr>
          <p:spPr bwMode="auto">
            <a:xfrm>
              <a:off x="2880" y="2500"/>
              <a:ext cx="2041" cy="907"/>
            </a:xfrm>
            <a:custGeom>
              <a:avLst/>
              <a:gdLst>
                <a:gd name="T0" fmla="*/ 0 w 2041"/>
                <a:gd name="T1" fmla="*/ 0 h 907"/>
                <a:gd name="T2" fmla="*/ 794 w 2041"/>
                <a:gd name="T3" fmla="*/ 0 h 907"/>
                <a:gd name="T4" fmla="*/ 1021 w 2041"/>
                <a:gd name="T5" fmla="*/ 227 h 907"/>
                <a:gd name="T6" fmla="*/ 1247 w 2041"/>
                <a:gd name="T7" fmla="*/ 0 h 907"/>
                <a:gd name="T8" fmla="*/ 2041 w 2041"/>
                <a:gd name="T9" fmla="*/ 0 h 907"/>
                <a:gd name="T10" fmla="*/ 1361 w 2041"/>
                <a:gd name="T11" fmla="*/ 907 h 907"/>
                <a:gd name="T12" fmla="*/ 680 w 2041"/>
                <a:gd name="T13" fmla="*/ 907 h 907"/>
                <a:gd name="T14" fmla="*/ 0 w 2041"/>
                <a:gd name="T15" fmla="*/ 0 h 907"/>
                <a:gd name="T16" fmla="*/ 0 60000 65536"/>
                <a:gd name="T17" fmla="*/ 0 60000 65536"/>
                <a:gd name="T18" fmla="*/ 0 60000 65536"/>
                <a:gd name="T19" fmla="*/ 0 60000 65536"/>
                <a:gd name="T20" fmla="*/ 0 60000 65536"/>
                <a:gd name="T21" fmla="*/ 0 60000 65536"/>
                <a:gd name="T22" fmla="*/ 0 60000 65536"/>
                <a:gd name="T23" fmla="*/ 0 60000 65536"/>
                <a:gd name="T24" fmla="*/ 0 w 2041"/>
                <a:gd name="T25" fmla="*/ 0 h 907"/>
                <a:gd name="T26" fmla="*/ 2041 w 2041"/>
                <a:gd name="T27" fmla="*/ 907 h 90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041" h="907">
                  <a:moveTo>
                    <a:pt x="0" y="0"/>
                  </a:moveTo>
                  <a:lnTo>
                    <a:pt x="794" y="0"/>
                  </a:lnTo>
                  <a:lnTo>
                    <a:pt x="1021" y="227"/>
                  </a:lnTo>
                  <a:lnTo>
                    <a:pt x="1247" y="0"/>
                  </a:lnTo>
                  <a:lnTo>
                    <a:pt x="2041" y="0"/>
                  </a:lnTo>
                  <a:lnTo>
                    <a:pt x="1361" y="907"/>
                  </a:lnTo>
                  <a:lnTo>
                    <a:pt x="680" y="907"/>
                  </a:lnTo>
                  <a:lnTo>
                    <a:pt x="0" y="0"/>
                  </a:lnTo>
                  <a:close/>
                </a:path>
              </a:pathLst>
            </a:custGeom>
            <a:solidFill>
              <a:srgbClr val="00FFFF"/>
            </a:solidFill>
            <a:ln w="28575">
              <a:solidFill>
                <a:schemeClr val="tx1"/>
              </a:solidFill>
              <a:round/>
              <a:headEnd/>
              <a:tailEnd/>
            </a:ln>
          </p:spPr>
          <p:txBody>
            <a:bodyPr lIns="0" tIns="0" rIns="0" bIns="0" anchor="ctr">
              <a:spAutoFit/>
            </a:bodyPr>
            <a:lstStyle/>
            <a:p>
              <a:endParaRPr lang="en-IN"/>
            </a:p>
          </p:txBody>
        </p:sp>
        <p:sp>
          <p:nvSpPr>
            <p:cNvPr id="1055" name="Freeform 5"/>
            <p:cNvSpPr>
              <a:spLocks/>
            </p:cNvSpPr>
            <p:nvPr/>
          </p:nvSpPr>
          <p:spPr bwMode="auto">
            <a:xfrm>
              <a:off x="2880" y="2387"/>
              <a:ext cx="907" cy="113"/>
            </a:xfrm>
            <a:custGeom>
              <a:avLst/>
              <a:gdLst>
                <a:gd name="T0" fmla="*/ 0 w 907"/>
                <a:gd name="T1" fmla="*/ 113 h 113"/>
                <a:gd name="T2" fmla="*/ 113 w 907"/>
                <a:gd name="T3" fmla="*/ 0 h 113"/>
                <a:gd name="T4" fmla="*/ 907 w 907"/>
                <a:gd name="T5" fmla="*/ 0 h 113"/>
                <a:gd name="T6" fmla="*/ 794 w 907"/>
                <a:gd name="T7" fmla="*/ 113 h 113"/>
                <a:gd name="T8" fmla="*/ 0 w 907"/>
                <a:gd name="T9" fmla="*/ 113 h 113"/>
                <a:gd name="T10" fmla="*/ 0 60000 65536"/>
                <a:gd name="T11" fmla="*/ 0 60000 65536"/>
                <a:gd name="T12" fmla="*/ 0 60000 65536"/>
                <a:gd name="T13" fmla="*/ 0 60000 65536"/>
                <a:gd name="T14" fmla="*/ 0 60000 65536"/>
                <a:gd name="T15" fmla="*/ 0 w 907"/>
                <a:gd name="T16" fmla="*/ 0 h 113"/>
                <a:gd name="T17" fmla="*/ 907 w 907"/>
                <a:gd name="T18" fmla="*/ 113 h 113"/>
              </a:gdLst>
              <a:ahLst/>
              <a:cxnLst>
                <a:cxn ang="T10">
                  <a:pos x="T0" y="T1"/>
                </a:cxn>
                <a:cxn ang="T11">
                  <a:pos x="T2" y="T3"/>
                </a:cxn>
                <a:cxn ang="T12">
                  <a:pos x="T4" y="T5"/>
                </a:cxn>
                <a:cxn ang="T13">
                  <a:pos x="T6" y="T7"/>
                </a:cxn>
                <a:cxn ang="T14">
                  <a:pos x="T8" y="T9"/>
                </a:cxn>
              </a:cxnLst>
              <a:rect l="T15" t="T16" r="T17" b="T18"/>
              <a:pathLst>
                <a:path w="907" h="113">
                  <a:moveTo>
                    <a:pt x="0" y="113"/>
                  </a:moveTo>
                  <a:lnTo>
                    <a:pt x="113" y="0"/>
                  </a:lnTo>
                  <a:lnTo>
                    <a:pt x="907" y="0"/>
                  </a:lnTo>
                  <a:lnTo>
                    <a:pt x="794" y="113"/>
                  </a:lnTo>
                  <a:lnTo>
                    <a:pt x="0" y="113"/>
                  </a:lnTo>
                  <a:close/>
                </a:path>
              </a:pathLst>
            </a:custGeom>
            <a:solidFill>
              <a:srgbClr val="00FFFF"/>
            </a:solidFill>
            <a:ln w="28575">
              <a:solidFill>
                <a:schemeClr val="tx1"/>
              </a:solidFill>
              <a:round/>
              <a:headEnd/>
              <a:tailEnd/>
            </a:ln>
          </p:spPr>
          <p:txBody>
            <a:bodyPr wrap="none" lIns="0" tIns="0" rIns="0" bIns="0" anchor="ctr">
              <a:spAutoFit/>
            </a:bodyPr>
            <a:lstStyle/>
            <a:p>
              <a:endParaRPr lang="en-IN"/>
            </a:p>
          </p:txBody>
        </p:sp>
        <p:sp>
          <p:nvSpPr>
            <p:cNvPr id="1056" name="Freeform 6"/>
            <p:cNvSpPr>
              <a:spLocks/>
            </p:cNvSpPr>
            <p:nvPr/>
          </p:nvSpPr>
          <p:spPr bwMode="auto">
            <a:xfrm>
              <a:off x="4127" y="2387"/>
              <a:ext cx="908" cy="113"/>
            </a:xfrm>
            <a:custGeom>
              <a:avLst/>
              <a:gdLst>
                <a:gd name="T0" fmla="*/ 0 w 908"/>
                <a:gd name="T1" fmla="*/ 113 h 113"/>
                <a:gd name="T2" fmla="*/ 114 w 908"/>
                <a:gd name="T3" fmla="*/ 0 h 113"/>
                <a:gd name="T4" fmla="*/ 908 w 908"/>
                <a:gd name="T5" fmla="*/ 0 h 113"/>
                <a:gd name="T6" fmla="*/ 794 w 908"/>
                <a:gd name="T7" fmla="*/ 113 h 113"/>
                <a:gd name="T8" fmla="*/ 0 w 908"/>
                <a:gd name="T9" fmla="*/ 113 h 113"/>
                <a:gd name="T10" fmla="*/ 0 60000 65536"/>
                <a:gd name="T11" fmla="*/ 0 60000 65536"/>
                <a:gd name="T12" fmla="*/ 0 60000 65536"/>
                <a:gd name="T13" fmla="*/ 0 60000 65536"/>
                <a:gd name="T14" fmla="*/ 0 60000 65536"/>
                <a:gd name="T15" fmla="*/ 0 w 908"/>
                <a:gd name="T16" fmla="*/ 0 h 113"/>
                <a:gd name="T17" fmla="*/ 908 w 908"/>
                <a:gd name="T18" fmla="*/ 113 h 113"/>
              </a:gdLst>
              <a:ahLst/>
              <a:cxnLst>
                <a:cxn ang="T10">
                  <a:pos x="T0" y="T1"/>
                </a:cxn>
                <a:cxn ang="T11">
                  <a:pos x="T2" y="T3"/>
                </a:cxn>
                <a:cxn ang="T12">
                  <a:pos x="T4" y="T5"/>
                </a:cxn>
                <a:cxn ang="T13">
                  <a:pos x="T6" y="T7"/>
                </a:cxn>
                <a:cxn ang="T14">
                  <a:pos x="T8" y="T9"/>
                </a:cxn>
              </a:cxnLst>
              <a:rect l="T15" t="T16" r="T17" b="T18"/>
              <a:pathLst>
                <a:path w="908" h="113">
                  <a:moveTo>
                    <a:pt x="0" y="113"/>
                  </a:moveTo>
                  <a:lnTo>
                    <a:pt x="114" y="0"/>
                  </a:lnTo>
                  <a:lnTo>
                    <a:pt x="908" y="0"/>
                  </a:lnTo>
                  <a:lnTo>
                    <a:pt x="794" y="113"/>
                  </a:lnTo>
                  <a:lnTo>
                    <a:pt x="0" y="113"/>
                  </a:lnTo>
                  <a:close/>
                </a:path>
              </a:pathLst>
            </a:custGeom>
            <a:solidFill>
              <a:srgbClr val="00FFFF"/>
            </a:solidFill>
            <a:ln w="28575">
              <a:solidFill>
                <a:schemeClr val="tx1"/>
              </a:solidFill>
              <a:round/>
              <a:headEnd/>
              <a:tailEnd/>
            </a:ln>
          </p:spPr>
          <p:txBody>
            <a:bodyPr wrap="none" lIns="0" tIns="0" rIns="0" bIns="0" anchor="ctr">
              <a:spAutoFit/>
            </a:bodyPr>
            <a:lstStyle/>
            <a:p>
              <a:endParaRPr lang="en-IN"/>
            </a:p>
          </p:txBody>
        </p:sp>
        <p:sp>
          <p:nvSpPr>
            <p:cNvPr id="1057" name="Freeform 7"/>
            <p:cNvSpPr>
              <a:spLocks/>
            </p:cNvSpPr>
            <p:nvPr/>
          </p:nvSpPr>
          <p:spPr bwMode="auto">
            <a:xfrm>
              <a:off x="3674" y="2387"/>
              <a:ext cx="340" cy="340"/>
            </a:xfrm>
            <a:custGeom>
              <a:avLst/>
              <a:gdLst>
                <a:gd name="T0" fmla="*/ 0 w 340"/>
                <a:gd name="T1" fmla="*/ 113 h 340"/>
                <a:gd name="T2" fmla="*/ 113 w 340"/>
                <a:gd name="T3" fmla="*/ 0 h 340"/>
                <a:gd name="T4" fmla="*/ 340 w 340"/>
                <a:gd name="T5" fmla="*/ 227 h 340"/>
                <a:gd name="T6" fmla="*/ 227 w 340"/>
                <a:gd name="T7" fmla="*/ 340 h 340"/>
                <a:gd name="T8" fmla="*/ 0 w 340"/>
                <a:gd name="T9" fmla="*/ 113 h 340"/>
                <a:gd name="T10" fmla="*/ 0 60000 65536"/>
                <a:gd name="T11" fmla="*/ 0 60000 65536"/>
                <a:gd name="T12" fmla="*/ 0 60000 65536"/>
                <a:gd name="T13" fmla="*/ 0 60000 65536"/>
                <a:gd name="T14" fmla="*/ 0 60000 65536"/>
                <a:gd name="T15" fmla="*/ 0 w 340"/>
                <a:gd name="T16" fmla="*/ 0 h 340"/>
                <a:gd name="T17" fmla="*/ 340 w 340"/>
                <a:gd name="T18" fmla="*/ 340 h 340"/>
              </a:gdLst>
              <a:ahLst/>
              <a:cxnLst>
                <a:cxn ang="T10">
                  <a:pos x="T0" y="T1"/>
                </a:cxn>
                <a:cxn ang="T11">
                  <a:pos x="T2" y="T3"/>
                </a:cxn>
                <a:cxn ang="T12">
                  <a:pos x="T4" y="T5"/>
                </a:cxn>
                <a:cxn ang="T13">
                  <a:pos x="T6" y="T7"/>
                </a:cxn>
                <a:cxn ang="T14">
                  <a:pos x="T8" y="T9"/>
                </a:cxn>
              </a:cxnLst>
              <a:rect l="T15" t="T16" r="T17" b="T18"/>
              <a:pathLst>
                <a:path w="340" h="340">
                  <a:moveTo>
                    <a:pt x="0" y="113"/>
                  </a:moveTo>
                  <a:lnTo>
                    <a:pt x="113" y="0"/>
                  </a:lnTo>
                  <a:lnTo>
                    <a:pt x="340" y="227"/>
                  </a:lnTo>
                  <a:lnTo>
                    <a:pt x="227" y="340"/>
                  </a:lnTo>
                  <a:lnTo>
                    <a:pt x="0" y="113"/>
                  </a:lnTo>
                  <a:close/>
                </a:path>
              </a:pathLst>
            </a:custGeom>
            <a:solidFill>
              <a:srgbClr val="00FFFF"/>
            </a:solidFill>
            <a:ln w="28575">
              <a:solidFill>
                <a:schemeClr val="tx1"/>
              </a:solidFill>
              <a:round/>
              <a:headEnd/>
              <a:tailEnd/>
            </a:ln>
          </p:spPr>
          <p:txBody>
            <a:bodyPr wrap="none" lIns="0" tIns="0" rIns="0" bIns="0" anchor="ctr">
              <a:spAutoFit/>
            </a:bodyPr>
            <a:lstStyle/>
            <a:p>
              <a:endParaRPr lang="en-IN"/>
            </a:p>
          </p:txBody>
        </p:sp>
        <p:sp>
          <p:nvSpPr>
            <p:cNvPr id="1058" name="Text Box 8"/>
            <p:cNvSpPr txBox="1">
              <a:spLocks noChangeArrowheads="1"/>
            </p:cNvSpPr>
            <p:nvPr/>
          </p:nvSpPr>
          <p:spPr bwMode="auto">
            <a:xfrm>
              <a:off x="3560" y="2840"/>
              <a:ext cx="681" cy="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3200" b="1">
                  <a:solidFill>
                    <a:schemeClr val="accent1"/>
                  </a:solidFill>
                  <a:cs typeface="Arial" pitchFamily="34" charset="0"/>
                </a:rPr>
                <a:t>ALU</a:t>
              </a:r>
            </a:p>
          </p:txBody>
        </p:sp>
      </p:grpSp>
      <p:sp>
        <p:nvSpPr>
          <p:cNvPr id="1029" name="AutoShape 9"/>
          <p:cNvSpPr>
            <a:spLocks noChangeArrowheads="1"/>
          </p:cNvSpPr>
          <p:nvPr/>
        </p:nvSpPr>
        <p:spPr bwMode="auto">
          <a:xfrm>
            <a:off x="5472113" y="1268413"/>
            <a:ext cx="360362" cy="900112"/>
          </a:xfrm>
          <a:prstGeom prst="downArrow">
            <a:avLst>
              <a:gd name="adj1" fmla="val 50000"/>
              <a:gd name="adj2" fmla="val 62445"/>
            </a:avLst>
          </a:prstGeom>
          <a:solidFill>
            <a:srgbClr val="FFFF00"/>
          </a:solidFill>
          <a:ln w="28575" algn="ctr">
            <a:solidFill>
              <a:schemeClr val="tx1"/>
            </a:solidFill>
            <a:miter lim="800000"/>
            <a:headEnd/>
            <a:tailEnd/>
          </a:ln>
        </p:spPr>
        <p:txBody>
          <a:bodyPr wrap="none" lIns="0" tIns="0" rIns="0" bIns="0" anchor="ctr">
            <a:spAutoFit/>
          </a:bodyPr>
          <a:lstStyle/>
          <a:p>
            <a:endParaRPr lang="en-US"/>
          </a:p>
        </p:txBody>
      </p:sp>
      <p:sp>
        <p:nvSpPr>
          <p:cNvPr id="1030" name="AutoShape 10"/>
          <p:cNvSpPr>
            <a:spLocks noChangeArrowheads="1"/>
          </p:cNvSpPr>
          <p:nvPr/>
        </p:nvSpPr>
        <p:spPr bwMode="auto">
          <a:xfrm>
            <a:off x="7272338" y="1268413"/>
            <a:ext cx="360362" cy="900112"/>
          </a:xfrm>
          <a:prstGeom prst="downArrow">
            <a:avLst>
              <a:gd name="adj1" fmla="val 50000"/>
              <a:gd name="adj2" fmla="val 62445"/>
            </a:avLst>
          </a:prstGeom>
          <a:solidFill>
            <a:srgbClr val="FFFF00"/>
          </a:solidFill>
          <a:ln w="28575" algn="ctr">
            <a:solidFill>
              <a:schemeClr val="tx1"/>
            </a:solidFill>
            <a:miter lim="800000"/>
            <a:headEnd/>
            <a:tailEnd/>
          </a:ln>
        </p:spPr>
        <p:txBody>
          <a:bodyPr wrap="none" lIns="0" tIns="0" rIns="0" bIns="0" anchor="ctr">
            <a:spAutoFit/>
          </a:bodyPr>
          <a:lstStyle/>
          <a:p>
            <a:endParaRPr lang="en-US"/>
          </a:p>
        </p:txBody>
      </p:sp>
      <p:graphicFrame>
        <p:nvGraphicFramePr>
          <p:cNvPr id="1026" name="Object 2"/>
          <p:cNvGraphicFramePr>
            <a:graphicFrameLocks noChangeAspect="1"/>
          </p:cNvGraphicFramePr>
          <p:nvPr/>
        </p:nvGraphicFramePr>
        <p:xfrm>
          <a:off x="2000250" y="2270125"/>
          <a:ext cx="1620838" cy="884238"/>
        </p:xfrm>
        <a:graphic>
          <a:graphicData uri="http://schemas.openxmlformats.org/presentationml/2006/ole">
            <mc:AlternateContent xmlns:mc="http://schemas.openxmlformats.org/markup-compatibility/2006">
              <mc:Choice xmlns:v="urn:schemas-microsoft-com:vml" Requires="v">
                <p:oleObj spid="_x0000_s1102" name="Visio" r:id="rId3" imgW="475732" imgH="259933" progId="">
                  <p:embed/>
                </p:oleObj>
              </mc:Choice>
              <mc:Fallback>
                <p:oleObj name="Visio" r:id="rId3" imgW="475732" imgH="259933" progId="">
                  <p:embed/>
                  <p:pic>
                    <p:nvPicPr>
                      <p:cNvPr id="0" name="Picture 5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00250" y="2270125"/>
                        <a:ext cx="1620838" cy="8842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31" name="Line 12"/>
          <p:cNvSpPr>
            <a:spLocks noChangeShapeType="1"/>
          </p:cNvSpPr>
          <p:nvPr/>
        </p:nvSpPr>
        <p:spPr bwMode="auto">
          <a:xfrm flipH="1">
            <a:off x="3492500" y="2889250"/>
            <a:ext cx="1889125" cy="0"/>
          </a:xfrm>
          <a:prstGeom prst="line">
            <a:avLst/>
          </a:prstGeom>
          <a:noFill/>
          <a:ln w="38100">
            <a:solidFill>
              <a:schemeClr val="accent1"/>
            </a:solidFill>
            <a:round/>
            <a:headEnd/>
            <a:tailEnd/>
          </a:ln>
          <a:extLst>
            <a:ext uri="{909E8E84-426E-40DD-AFC4-6F175D3DCCD1}">
              <a14:hiddenFill xmlns:a14="http://schemas.microsoft.com/office/drawing/2010/main">
                <a:noFill/>
              </a14:hiddenFill>
            </a:ext>
          </a:extLst>
        </p:spPr>
        <p:txBody>
          <a:bodyPr lIns="0" tIns="0" rIns="0" bIns="0" anchor="ctr">
            <a:spAutoFit/>
          </a:bodyPr>
          <a:lstStyle/>
          <a:p>
            <a:endParaRPr lang="en-IN"/>
          </a:p>
        </p:txBody>
      </p:sp>
      <p:sp>
        <p:nvSpPr>
          <p:cNvPr id="1032" name="Line 13"/>
          <p:cNvSpPr>
            <a:spLocks noChangeShapeType="1"/>
          </p:cNvSpPr>
          <p:nvPr/>
        </p:nvSpPr>
        <p:spPr bwMode="auto">
          <a:xfrm flipH="1">
            <a:off x="3492500" y="2528888"/>
            <a:ext cx="1619250" cy="0"/>
          </a:xfrm>
          <a:prstGeom prst="line">
            <a:avLst/>
          </a:prstGeom>
          <a:noFill/>
          <a:ln w="38100">
            <a:solidFill>
              <a:schemeClr val="accent1"/>
            </a:solidFill>
            <a:round/>
            <a:headEnd/>
            <a:tailEnd/>
          </a:ln>
          <a:extLst>
            <a:ext uri="{909E8E84-426E-40DD-AFC4-6F175D3DCCD1}">
              <a14:hiddenFill xmlns:a14="http://schemas.microsoft.com/office/drawing/2010/main">
                <a:noFill/>
              </a14:hiddenFill>
            </a:ext>
          </a:extLst>
        </p:spPr>
        <p:txBody>
          <a:bodyPr lIns="0" tIns="0" rIns="0" bIns="0" anchor="ctr">
            <a:spAutoFit/>
          </a:bodyPr>
          <a:lstStyle/>
          <a:p>
            <a:endParaRPr lang="en-IN"/>
          </a:p>
        </p:txBody>
      </p:sp>
      <p:sp>
        <p:nvSpPr>
          <p:cNvPr id="1033" name="AutoShape 14"/>
          <p:cNvSpPr>
            <a:spLocks noChangeArrowheads="1"/>
          </p:cNvSpPr>
          <p:nvPr/>
        </p:nvSpPr>
        <p:spPr bwMode="auto">
          <a:xfrm>
            <a:off x="1692275" y="3429000"/>
            <a:ext cx="2339975" cy="720725"/>
          </a:xfrm>
          <a:prstGeom prst="cube">
            <a:avLst>
              <a:gd name="adj" fmla="val 22685"/>
            </a:avLst>
          </a:prstGeom>
          <a:solidFill>
            <a:srgbClr val="FFFF00"/>
          </a:solidFill>
          <a:ln w="28575">
            <a:solidFill>
              <a:schemeClr val="tx1"/>
            </a:solidFill>
            <a:miter lim="800000"/>
            <a:headEnd/>
            <a:tailEnd/>
          </a:ln>
        </p:spPr>
        <p:txBody>
          <a:bodyPr lIns="0" tIns="0" rIns="0" bIns="0" anchor="ctr"/>
          <a:lstStyle/>
          <a:p>
            <a:pPr algn="ctr" eaLnBrk="0" hangingPunct="0">
              <a:lnSpc>
                <a:spcPct val="90000"/>
              </a:lnSpc>
              <a:spcBef>
                <a:spcPct val="50000"/>
              </a:spcBef>
              <a:buClr>
                <a:schemeClr val="bg1"/>
              </a:buClr>
              <a:buFont typeface="Arial" pitchFamily="34" charset="0"/>
              <a:buNone/>
            </a:pPr>
            <a:endParaRPr lang="en-US" sz="2400" b="1">
              <a:solidFill>
                <a:schemeClr val="accent2"/>
              </a:solidFill>
              <a:cs typeface="Arial" pitchFamily="34" charset="0"/>
            </a:endParaRPr>
          </a:p>
        </p:txBody>
      </p:sp>
      <p:sp>
        <p:nvSpPr>
          <p:cNvPr id="1034" name="Text Box 15"/>
          <p:cNvSpPr txBox="1">
            <a:spLocks noChangeArrowheads="1"/>
          </p:cNvSpPr>
          <p:nvPr/>
        </p:nvSpPr>
        <p:spPr bwMode="auto">
          <a:xfrm>
            <a:off x="1692275" y="3608388"/>
            <a:ext cx="539750" cy="541337"/>
          </a:xfrm>
          <a:prstGeom prst="rect">
            <a:avLst/>
          </a:prstGeom>
          <a:noFill/>
          <a:ln w="2857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400" b="1">
                <a:cs typeface="Arial" pitchFamily="34" charset="0"/>
              </a:rPr>
              <a:t>V</a:t>
            </a:r>
          </a:p>
        </p:txBody>
      </p:sp>
      <p:sp>
        <p:nvSpPr>
          <p:cNvPr id="1035" name="Text Box 16"/>
          <p:cNvSpPr txBox="1">
            <a:spLocks noChangeArrowheads="1"/>
          </p:cNvSpPr>
          <p:nvPr/>
        </p:nvSpPr>
        <p:spPr bwMode="auto">
          <a:xfrm>
            <a:off x="2233613" y="3608388"/>
            <a:ext cx="539750" cy="541337"/>
          </a:xfrm>
          <a:prstGeom prst="rect">
            <a:avLst/>
          </a:prstGeom>
          <a:noFill/>
          <a:ln w="2857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400" b="1">
                <a:cs typeface="Arial" pitchFamily="34" charset="0"/>
              </a:rPr>
              <a:t>Z</a:t>
            </a:r>
          </a:p>
        </p:txBody>
      </p:sp>
      <p:sp>
        <p:nvSpPr>
          <p:cNvPr id="1036" name="Text Box 17"/>
          <p:cNvSpPr txBox="1">
            <a:spLocks noChangeArrowheads="1"/>
          </p:cNvSpPr>
          <p:nvPr/>
        </p:nvSpPr>
        <p:spPr bwMode="auto">
          <a:xfrm>
            <a:off x="2773363" y="3608388"/>
            <a:ext cx="539750" cy="541337"/>
          </a:xfrm>
          <a:prstGeom prst="rect">
            <a:avLst/>
          </a:prstGeom>
          <a:noFill/>
          <a:ln w="2857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400" b="1">
                <a:cs typeface="Arial" pitchFamily="34" charset="0"/>
              </a:rPr>
              <a:t>S</a:t>
            </a:r>
          </a:p>
        </p:txBody>
      </p:sp>
      <p:sp>
        <p:nvSpPr>
          <p:cNvPr id="1037" name="Text Box 18"/>
          <p:cNvSpPr txBox="1">
            <a:spLocks noChangeArrowheads="1"/>
          </p:cNvSpPr>
          <p:nvPr/>
        </p:nvSpPr>
        <p:spPr bwMode="auto">
          <a:xfrm>
            <a:off x="3313113" y="3608388"/>
            <a:ext cx="539750" cy="541337"/>
          </a:xfrm>
          <a:prstGeom prst="rect">
            <a:avLst/>
          </a:prstGeom>
          <a:noFill/>
          <a:ln w="2857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400" b="1">
                <a:cs typeface="Arial" pitchFamily="34" charset="0"/>
              </a:rPr>
              <a:t>C</a:t>
            </a:r>
          </a:p>
        </p:txBody>
      </p:sp>
      <p:sp>
        <p:nvSpPr>
          <p:cNvPr id="1038" name="Line 19"/>
          <p:cNvSpPr>
            <a:spLocks noChangeShapeType="1"/>
          </p:cNvSpPr>
          <p:nvPr/>
        </p:nvSpPr>
        <p:spPr bwMode="auto">
          <a:xfrm>
            <a:off x="2051050" y="2708275"/>
            <a:ext cx="0" cy="720725"/>
          </a:xfrm>
          <a:prstGeom prst="line">
            <a:avLst/>
          </a:prstGeom>
          <a:noFill/>
          <a:ln w="38100">
            <a:solidFill>
              <a:schemeClr val="accent1"/>
            </a:solidFill>
            <a:round/>
            <a:headEnd/>
            <a:tailEnd type="triangle" w="lg" len="lg"/>
          </a:ln>
          <a:extLst>
            <a:ext uri="{909E8E84-426E-40DD-AFC4-6F175D3DCCD1}">
              <a14:hiddenFill xmlns:a14="http://schemas.microsoft.com/office/drawing/2010/main">
                <a:noFill/>
              </a14:hiddenFill>
            </a:ext>
          </a:extLst>
        </p:spPr>
        <p:txBody>
          <a:bodyPr lIns="0" tIns="0" rIns="0" bIns="0" anchor="ctr">
            <a:spAutoFit/>
          </a:bodyPr>
          <a:lstStyle/>
          <a:p>
            <a:endParaRPr lang="en-IN"/>
          </a:p>
        </p:txBody>
      </p:sp>
      <p:sp>
        <p:nvSpPr>
          <p:cNvPr id="1039" name="Line 20"/>
          <p:cNvSpPr>
            <a:spLocks noChangeShapeType="1"/>
          </p:cNvSpPr>
          <p:nvPr/>
        </p:nvSpPr>
        <p:spPr bwMode="auto">
          <a:xfrm>
            <a:off x="3671888" y="2889250"/>
            <a:ext cx="0" cy="539750"/>
          </a:xfrm>
          <a:prstGeom prst="line">
            <a:avLst/>
          </a:prstGeom>
          <a:noFill/>
          <a:ln w="38100">
            <a:solidFill>
              <a:schemeClr val="accent1"/>
            </a:solidFill>
            <a:round/>
            <a:headEnd/>
            <a:tailEnd type="triangle" w="lg" len="lg"/>
          </a:ln>
          <a:extLst>
            <a:ext uri="{909E8E84-426E-40DD-AFC4-6F175D3DCCD1}">
              <a14:hiddenFill xmlns:a14="http://schemas.microsoft.com/office/drawing/2010/main">
                <a:noFill/>
              </a14:hiddenFill>
            </a:ext>
          </a:extLst>
        </p:spPr>
        <p:txBody>
          <a:bodyPr lIns="0" tIns="0" rIns="0" bIns="0" anchor="ctr">
            <a:spAutoFit/>
          </a:bodyPr>
          <a:lstStyle/>
          <a:p>
            <a:endParaRPr lang="en-IN"/>
          </a:p>
        </p:txBody>
      </p:sp>
      <p:sp>
        <p:nvSpPr>
          <p:cNvPr id="1040" name="Line 21"/>
          <p:cNvSpPr>
            <a:spLocks noChangeShapeType="1"/>
          </p:cNvSpPr>
          <p:nvPr/>
        </p:nvSpPr>
        <p:spPr bwMode="auto">
          <a:xfrm flipV="1">
            <a:off x="3055938" y="4149725"/>
            <a:ext cx="0" cy="358775"/>
          </a:xfrm>
          <a:prstGeom prst="line">
            <a:avLst/>
          </a:prstGeom>
          <a:noFill/>
          <a:ln w="38100">
            <a:solidFill>
              <a:schemeClr val="accent1"/>
            </a:solidFill>
            <a:round/>
            <a:headEnd/>
            <a:tailEnd type="triangle" w="lg" len="lg"/>
          </a:ln>
          <a:extLst>
            <a:ext uri="{909E8E84-426E-40DD-AFC4-6F175D3DCCD1}">
              <a14:hiddenFill xmlns:a14="http://schemas.microsoft.com/office/drawing/2010/main">
                <a:noFill/>
              </a14:hiddenFill>
            </a:ext>
          </a:extLst>
        </p:spPr>
        <p:txBody>
          <a:bodyPr lIns="0" tIns="0" rIns="0" bIns="0" anchor="ctr">
            <a:spAutoFit/>
          </a:bodyPr>
          <a:lstStyle/>
          <a:p>
            <a:endParaRPr lang="en-IN"/>
          </a:p>
        </p:txBody>
      </p:sp>
      <p:sp>
        <p:nvSpPr>
          <p:cNvPr id="1041" name="Line 22"/>
          <p:cNvSpPr>
            <a:spLocks noChangeShapeType="1"/>
          </p:cNvSpPr>
          <p:nvPr/>
        </p:nvSpPr>
        <p:spPr bwMode="auto">
          <a:xfrm flipH="1">
            <a:off x="3055938" y="4508500"/>
            <a:ext cx="3419475" cy="0"/>
          </a:xfrm>
          <a:prstGeom prst="line">
            <a:avLst/>
          </a:prstGeom>
          <a:noFill/>
          <a:ln w="38100">
            <a:solidFill>
              <a:schemeClr val="accent1"/>
            </a:solidFill>
            <a:round/>
            <a:headEnd/>
            <a:tailEnd/>
          </a:ln>
          <a:extLst>
            <a:ext uri="{909E8E84-426E-40DD-AFC4-6F175D3DCCD1}">
              <a14:hiddenFill xmlns:a14="http://schemas.microsoft.com/office/drawing/2010/main">
                <a:noFill/>
              </a14:hiddenFill>
            </a:ext>
          </a:extLst>
        </p:spPr>
        <p:txBody>
          <a:bodyPr lIns="0" tIns="0" rIns="0" bIns="0" anchor="ctr">
            <a:spAutoFit/>
          </a:bodyPr>
          <a:lstStyle/>
          <a:p>
            <a:endParaRPr lang="en-IN"/>
          </a:p>
        </p:txBody>
      </p:sp>
      <p:sp>
        <p:nvSpPr>
          <p:cNvPr id="1042" name="AutoShape 23"/>
          <p:cNvSpPr>
            <a:spLocks noChangeArrowheads="1"/>
          </p:cNvSpPr>
          <p:nvPr/>
        </p:nvSpPr>
        <p:spPr bwMode="auto">
          <a:xfrm>
            <a:off x="2951163" y="4868863"/>
            <a:ext cx="2160587" cy="720725"/>
          </a:xfrm>
          <a:prstGeom prst="cube">
            <a:avLst>
              <a:gd name="adj" fmla="val 22685"/>
            </a:avLst>
          </a:prstGeom>
          <a:solidFill>
            <a:srgbClr val="FFCCFF"/>
          </a:solidFill>
          <a:ln w="28575">
            <a:solidFill>
              <a:schemeClr val="tx1"/>
            </a:solidFill>
            <a:miter lim="800000"/>
            <a:headEnd/>
            <a:tailEnd/>
          </a:ln>
        </p:spPr>
        <p:txBody>
          <a:bodyPr lIns="0" tIns="0" rIns="0" bIns="0" anchor="ctr"/>
          <a:lstStyle/>
          <a:p>
            <a:pPr algn="ctr" eaLnBrk="0" hangingPunct="0">
              <a:lnSpc>
                <a:spcPct val="90000"/>
              </a:lnSpc>
              <a:spcBef>
                <a:spcPct val="50000"/>
              </a:spcBef>
              <a:buClr>
                <a:schemeClr val="bg1"/>
              </a:buClr>
              <a:buFont typeface="Arial" pitchFamily="34" charset="0"/>
              <a:buNone/>
            </a:pPr>
            <a:r>
              <a:rPr lang="en-US" sz="2400" b="1">
                <a:solidFill>
                  <a:schemeClr val="accent2"/>
                </a:solidFill>
                <a:cs typeface="Arial" pitchFamily="34" charset="0"/>
              </a:rPr>
              <a:t>Zero Check</a:t>
            </a:r>
          </a:p>
        </p:txBody>
      </p:sp>
      <p:sp>
        <p:nvSpPr>
          <p:cNvPr id="1043" name="AutoShape 24"/>
          <p:cNvSpPr>
            <a:spLocks noChangeArrowheads="1"/>
          </p:cNvSpPr>
          <p:nvPr/>
        </p:nvSpPr>
        <p:spPr bwMode="auto">
          <a:xfrm rot="5400000">
            <a:off x="5651501" y="4510087"/>
            <a:ext cx="360362" cy="1439863"/>
          </a:xfrm>
          <a:prstGeom prst="downArrow">
            <a:avLst>
              <a:gd name="adj1" fmla="val 50000"/>
              <a:gd name="adj2" fmla="val 99890"/>
            </a:avLst>
          </a:prstGeom>
          <a:solidFill>
            <a:srgbClr val="FFFF00"/>
          </a:solidFill>
          <a:ln w="28575" algn="ctr">
            <a:solidFill>
              <a:schemeClr val="tx1"/>
            </a:solidFill>
            <a:miter lim="800000"/>
            <a:headEnd/>
            <a:tailEnd/>
          </a:ln>
        </p:spPr>
        <p:txBody>
          <a:bodyPr lIns="0" tIns="0" rIns="0" bIns="0" anchor="ctr">
            <a:spAutoFit/>
          </a:bodyPr>
          <a:lstStyle/>
          <a:p>
            <a:endParaRPr lang="en-US"/>
          </a:p>
        </p:txBody>
      </p:sp>
      <p:sp>
        <p:nvSpPr>
          <p:cNvPr id="1044" name="AutoShape 25"/>
          <p:cNvSpPr>
            <a:spLocks noChangeArrowheads="1"/>
          </p:cNvSpPr>
          <p:nvPr/>
        </p:nvSpPr>
        <p:spPr bwMode="auto">
          <a:xfrm>
            <a:off x="6372225" y="3609975"/>
            <a:ext cx="360363" cy="2339975"/>
          </a:xfrm>
          <a:prstGeom prst="downArrow">
            <a:avLst>
              <a:gd name="adj1" fmla="val 49778"/>
              <a:gd name="adj2" fmla="val 85917"/>
            </a:avLst>
          </a:prstGeom>
          <a:solidFill>
            <a:srgbClr val="FFFF00"/>
          </a:solidFill>
          <a:ln w="28575" algn="ctr">
            <a:solidFill>
              <a:schemeClr val="tx1"/>
            </a:solidFill>
            <a:miter lim="800000"/>
            <a:headEnd/>
            <a:tailEnd/>
          </a:ln>
        </p:spPr>
        <p:txBody>
          <a:bodyPr lIns="0" tIns="0" rIns="0" bIns="0" anchor="ctr">
            <a:spAutoFit/>
          </a:bodyPr>
          <a:lstStyle/>
          <a:p>
            <a:endParaRPr lang="en-US"/>
          </a:p>
        </p:txBody>
      </p:sp>
      <p:sp>
        <p:nvSpPr>
          <p:cNvPr id="1045" name="Line 26"/>
          <p:cNvSpPr>
            <a:spLocks noChangeShapeType="1"/>
          </p:cNvSpPr>
          <p:nvPr/>
        </p:nvSpPr>
        <p:spPr bwMode="auto">
          <a:xfrm flipV="1">
            <a:off x="2528888" y="4149725"/>
            <a:ext cx="0" cy="1079500"/>
          </a:xfrm>
          <a:prstGeom prst="line">
            <a:avLst/>
          </a:prstGeom>
          <a:noFill/>
          <a:ln w="38100">
            <a:solidFill>
              <a:schemeClr val="accent1"/>
            </a:solidFill>
            <a:round/>
            <a:headEnd/>
            <a:tailEnd type="triangle" w="lg" len="lg"/>
          </a:ln>
          <a:extLst>
            <a:ext uri="{909E8E84-426E-40DD-AFC4-6F175D3DCCD1}">
              <a14:hiddenFill xmlns:a14="http://schemas.microsoft.com/office/drawing/2010/main">
                <a:noFill/>
              </a14:hiddenFill>
            </a:ext>
          </a:extLst>
        </p:spPr>
        <p:txBody>
          <a:bodyPr lIns="0" tIns="0" rIns="0" bIns="0" anchor="ctr">
            <a:spAutoFit/>
          </a:bodyPr>
          <a:lstStyle/>
          <a:p>
            <a:endParaRPr lang="en-IN"/>
          </a:p>
        </p:txBody>
      </p:sp>
      <p:sp>
        <p:nvSpPr>
          <p:cNvPr id="1046" name="Line 27"/>
          <p:cNvSpPr>
            <a:spLocks noChangeShapeType="1"/>
          </p:cNvSpPr>
          <p:nvPr/>
        </p:nvSpPr>
        <p:spPr bwMode="auto">
          <a:xfrm flipH="1">
            <a:off x="2528888" y="5229225"/>
            <a:ext cx="422275" cy="0"/>
          </a:xfrm>
          <a:prstGeom prst="line">
            <a:avLst/>
          </a:prstGeom>
          <a:noFill/>
          <a:ln w="38100">
            <a:solidFill>
              <a:schemeClr val="accent1"/>
            </a:solidFill>
            <a:round/>
            <a:headEnd/>
            <a:tailEnd/>
          </a:ln>
          <a:extLst>
            <a:ext uri="{909E8E84-426E-40DD-AFC4-6F175D3DCCD1}">
              <a14:hiddenFill xmlns:a14="http://schemas.microsoft.com/office/drawing/2010/main">
                <a:noFill/>
              </a14:hiddenFill>
            </a:ext>
          </a:extLst>
        </p:spPr>
        <p:txBody>
          <a:bodyPr lIns="0" tIns="0" rIns="0" bIns="0" anchor="ctr">
            <a:spAutoFit/>
          </a:bodyPr>
          <a:lstStyle/>
          <a:p>
            <a:endParaRPr lang="en-IN"/>
          </a:p>
        </p:txBody>
      </p:sp>
      <p:sp>
        <p:nvSpPr>
          <p:cNvPr id="1047" name="Text Box 28"/>
          <p:cNvSpPr txBox="1">
            <a:spLocks noChangeArrowheads="1"/>
          </p:cNvSpPr>
          <p:nvPr/>
        </p:nvSpPr>
        <p:spPr bwMode="auto">
          <a:xfrm>
            <a:off x="4032250" y="2889250"/>
            <a:ext cx="72072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cs typeface="Arial" pitchFamily="34" charset="0"/>
              </a:rPr>
              <a:t>C</a:t>
            </a:r>
            <a:r>
              <a:rPr lang="en-US" sz="2000" b="1" baseline="-25000">
                <a:cs typeface="Arial" pitchFamily="34" charset="0"/>
              </a:rPr>
              <a:t>n</a:t>
            </a:r>
          </a:p>
        </p:txBody>
      </p:sp>
      <p:sp>
        <p:nvSpPr>
          <p:cNvPr id="1048" name="Text Box 29"/>
          <p:cNvSpPr txBox="1">
            <a:spLocks noChangeArrowheads="1"/>
          </p:cNvSpPr>
          <p:nvPr/>
        </p:nvSpPr>
        <p:spPr bwMode="auto">
          <a:xfrm>
            <a:off x="4032250" y="2168525"/>
            <a:ext cx="72072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cs typeface="Arial" pitchFamily="34" charset="0"/>
              </a:rPr>
              <a:t>C</a:t>
            </a:r>
            <a:r>
              <a:rPr lang="en-US" sz="2000" b="1" baseline="-25000">
                <a:cs typeface="Arial" pitchFamily="34" charset="0"/>
              </a:rPr>
              <a:t>n-1</a:t>
            </a:r>
          </a:p>
        </p:txBody>
      </p:sp>
      <p:sp>
        <p:nvSpPr>
          <p:cNvPr id="1049" name="Text Box 30"/>
          <p:cNvSpPr txBox="1">
            <a:spLocks noChangeArrowheads="1"/>
          </p:cNvSpPr>
          <p:nvPr/>
        </p:nvSpPr>
        <p:spPr bwMode="auto">
          <a:xfrm>
            <a:off x="4572000" y="4149725"/>
            <a:ext cx="72072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cs typeface="Arial" pitchFamily="34" charset="0"/>
              </a:rPr>
              <a:t>F</a:t>
            </a:r>
            <a:r>
              <a:rPr lang="en-US" sz="2000" b="1" baseline="-25000">
                <a:cs typeface="Arial" pitchFamily="34" charset="0"/>
              </a:rPr>
              <a:t>n-1</a:t>
            </a:r>
          </a:p>
        </p:txBody>
      </p:sp>
      <p:sp>
        <p:nvSpPr>
          <p:cNvPr id="1050" name="Text Box 31"/>
          <p:cNvSpPr txBox="1">
            <a:spLocks noChangeArrowheads="1"/>
          </p:cNvSpPr>
          <p:nvPr/>
        </p:nvSpPr>
        <p:spPr bwMode="auto">
          <a:xfrm>
            <a:off x="5472113" y="2349500"/>
            <a:ext cx="360362"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cs typeface="Arial" pitchFamily="34" charset="0"/>
              </a:rPr>
              <a:t>A</a:t>
            </a:r>
          </a:p>
        </p:txBody>
      </p:sp>
      <p:sp>
        <p:nvSpPr>
          <p:cNvPr id="1051" name="Text Box 32"/>
          <p:cNvSpPr txBox="1">
            <a:spLocks noChangeArrowheads="1"/>
          </p:cNvSpPr>
          <p:nvPr/>
        </p:nvSpPr>
        <p:spPr bwMode="auto">
          <a:xfrm>
            <a:off x="7272338" y="2349500"/>
            <a:ext cx="360362"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cs typeface="Arial" pitchFamily="34" charset="0"/>
              </a:rPr>
              <a:t>B</a:t>
            </a:r>
          </a:p>
        </p:txBody>
      </p:sp>
      <p:sp>
        <p:nvSpPr>
          <p:cNvPr id="1052" name="Text Box 33"/>
          <p:cNvSpPr txBox="1">
            <a:spLocks noChangeArrowheads="1"/>
          </p:cNvSpPr>
          <p:nvPr/>
        </p:nvSpPr>
        <p:spPr bwMode="auto">
          <a:xfrm>
            <a:off x="6372225" y="3290888"/>
            <a:ext cx="360363"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cs typeface="Arial" pitchFamily="34" charset="0"/>
              </a:rPr>
              <a:t>F</a:t>
            </a:r>
          </a:p>
        </p:txBody>
      </p:sp>
      <p:sp>
        <p:nvSpPr>
          <p:cNvPr id="354338" name="Line 34"/>
          <p:cNvSpPr>
            <a:spLocks noChangeShapeType="1"/>
          </p:cNvSpPr>
          <p:nvPr/>
        </p:nvSpPr>
        <p:spPr bwMode="auto">
          <a:xfrm>
            <a:off x="8532813" y="6742113"/>
            <a:ext cx="5397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Tree>
    <p:extLst>
      <p:ext uri="{BB962C8B-B14F-4D97-AF65-F5344CB8AC3E}">
        <p14:creationId xmlns:p14="http://schemas.microsoft.com/office/powerpoint/2010/main" val="15489736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3543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4338"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4"/>
          <p:cNvSpPr>
            <a:spLocks noGrp="1" noChangeArrowheads="1"/>
          </p:cNvSpPr>
          <p:nvPr>
            <p:ph type="ctrTitle"/>
          </p:nvPr>
        </p:nvSpPr>
        <p:spPr/>
        <p:txBody>
          <a:bodyPr>
            <a:normAutofit/>
          </a:bodyPr>
          <a:lstStyle/>
          <a:p>
            <a:pPr eaLnBrk="1" hangingPunct="1"/>
            <a:r>
              <a:rPr lang="en-US" altLang="zh-CN" sz="5400" dirty="0" smtClean="0">
                <a:solidFill>
                  <a:srgbClr val="FF0000"/>
                </a:solidFill>
                <a:ea typeface="SimSun" pitchFamily="2" charset="-122"/>
              </a:rPr>
              <a:t>Addressing Modes</a:t>
            </a:r>
          </a:p>
        </p:txBody>
      </p:sp>
    </p:spTree>
    <p:extLst>
      <p:ext uri="{BB962C8B-B14F-4D97-AF65-F5344CB8AC3E}">
        <p14:creationId xmlns:p14="http://schemas.microsoft.com/office/powerpoint/2010/main" val="369209097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a:xfrm>
            <a:off x="457200" y="274638"/>
            <a:ext cx="8229600" cy="562074"/>
          </a:xfrm>
        </p:spPr>
        <p:txBody>
          <a:bodyPr>
            <a:normAutofit fontScale="90000"/>
          </a:bodyPr>
          <a:lstStyle/>
          <a:p>
            <a:pPr eaLnBrk="1" hangingPunct="1"/>
            <a:r>
              <a:rPr lang="en-US" altLang="zh-CN" dirty="0" smtClean="0">
                <a:ea typeface="SimSun" pitchFamily="2" charset="-122"/>
              </a:rPr>
              <a:t>Generating Memory Addresses</a:t>
            </a:r>
          </a:p>
        </p:txBody>
      </p:sp>
      <p:sp>
        <p:nvSpPr>
          <p:cNvPr id="56323" name="Rectangle 3"/>
          <p:cNvSpPr>
            <a:spLocks noGrp="1" noChangeArrowheads="1"/>
          </p:cNvSpPr>
          <p:nvPr>
            <p:ph type="body" idx="1"/>
          </p:nvPr>
        </p:nvSpPr>
        <p:spPr>
          <a:xfrm>
            <a:off x="457200" y="1052736"/>
            <a:ext cx="8507288" cy="5616624"/>
          </a:xfrm>
        </p:spPr>
        <p:txBody>
          <a:bodyPr>
            <a:normAutofit/>
          </a:bodyPr>
          <a:lstStyle/>
          <a:p>
            <a:pPr marL="0" indent="0" eaLnBrk="1" hangingPunct="1">
              <a:buNone/>
            </a:pPr>
            <a:r>
              <a:rPr lang="en-US" altLang="zh-CN" dirty="0" smtClean="0">
                <a:ea typeface="SimSun" pitchFamily="2" charset="-122"/>
              </a:rPr>
              <a:t>Addressing mode is a means of finding the different ways in which the location of an operand is specified in the instruction.</a:t>
            </a:r>
          </a:p>
          <a:p>
            <a:pPr marL="0" indent="0" eaLnBrk="1" hangingPunct="1">
              <a:buNone/>
            </a:pPr>
            <a:endParaRPr lang="en-US" altLang="zh-CN" dirty="0" smtClean="0">
              <a:ea typeface="SimSun" pitchFamily="2" charset="-122"/>
            </a:endParaRPr>
          </a:p>
          <a:p>
            <a:pPr eaLnBrk="1" hangingPunct="1"/>
            <a:r>
              <a:rPr lang="en-US" altLang="zh-CN" dirty="0" smtClean="0">
                <a:ea typeface="SimSun" pitchFamily="2" charset="-122"/>
              </a:rPr>
              <a:t>How to specify the address of branch target?</a:t>
            </a:r>
          </a:p>
          <a:p>
            <a:pPr eaLnBrk="1" hangingPunct="1"/>
            <a:r>
              <a:rPr lang="en-US" altLang="zh-CN" dirty="0" smtClean="0">
                <a:ea typeface="SimSun" pitchFamily="2" charset="-122"/>
              </a:rPr>
              <a:t>Can we give the memory operand address directly in a single Add instruction in the loop?</a:t>
            </a:r>
          </a:p>
          <a:p>
            <a:pPr eaLnBrk="1" hangingPunct="1"/>
            <a:r>
              <a:rPr lang="en-US" altLang="zh-CN" dirty="0" smtClean="0">
                <a:ea typeface="SimSun" pitchFamily="2" charset="-122"/>
              </a:rPr>
              <a:t>Use a register to hold the address of NUM1; then increment by 4 on each pass through the loop.</a:t>
            </a:r>
          </a:p>
        </p:txBody>
      </p:sp>
    </p:spTree>
    <p:extLst>
      <p:ext uri="{BB962C8B-B14F-4D97-AF65-F5344CB8AC3E}">
        <p14:creationId xmlns:p14="http://schemas.microsoft.com/office/powerpoint/2010/main" val="2826393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32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6323">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6323">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632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32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404664"/>
            <a:ext cx="8496944" cy="6494085"/>
          </a:xfrm>
          <a:prstGeom prst="rect">
            <a:avLst/>
          </a:prstGeom>
          <a:noFill/>
        </p:spPr>
        <p:txBody>
          <a:bodyPr wrap="square" rtlCol="0">
            <a:spAutoFit/>
          </a:bodyPr>
          <a:lstStyle/>
          <a:p>
            <a:r>
              <a:rPr lang="en-US" sz="3200" dirty="0" smtClean="0">
                <a:latin typeface="Arial" pitchFamily="34" charset="0"/>
                <a:cs typeface="Arial" pitchFamily="34" charset="0"/>
              </a:rPr>
              <a:t>The different types of addressing modes are –</a:t>
            </a:r>
          </a:p>
          <a:p>
            <a:endParaRPr lang="en-US" sz="3200" dirty="0">
              <a:latin typeface="Arial" pitchFamily="34" charset="0"/>
              <a:cs typeface="Arial" pitchFamily="34" charset="0"/>
            </a:endParaRPr>
          </a:p>
          <a:p>
            <a:pPr marL="457200" indent="-457200">
              <a:buAutoNum type="arabicPeriod"/>
            </a:pPr>
            <a:r>
              <a:rPr lang="en-US" sz="3200" dirty="0" smtClean="0">
                <a:latin typeface="Arial" pitchFamily="34" charset="0"/>
                <a:cs typeface="Arial" pitchFamily="34" charset="0"/>
              </a:rPr>
              <a:t>Register addressing mode</a:t>
            </a:r>
          </a:p>
          <a:p>
            <a:pPr marL="457200" indent="-457200">
              <a:buAutoNum type="arabicPeriod"/>
            </a:pPr>
            <a:r>
              <a:rPr lang="en-US" sz="3200" dirty="0" smtClean="0">
                <a:latin typeface="Arial" pitchFamily="34" charset="0"/>
                <a:cs typeface="Arial" pitchFamily="34" charset="0"/>
              </a:rPr>
              <a:t>Register Indirect addressing mode</a:t>
            </a:r>
          </a:p>
          <a:p>
            <a:pPr marL="457200" indent="-457200">
              <a:buAutoNum type="arabicPeriod"/>
            </a:pPr>
            <a:r>
              <a:rPr lang="en-US" sz="3200" dirty="0" smtClean="0">
                <a:latin typeface="Arial" pitchFamily="34" charset="0"/>
                <a:cs typeface="Arial" pitchFamily="34" charset="0"/>
              </a:rPr>
              <a:t>Absolute/Direct addressing mode</a:t>
            </a:r>
          </a:p>
          <a:p>
            <a:pPr marL="457200" indent="-457200">
              <a:buAutoNum type="arabicPeriod"/>
            </a:pPr>
            <a:r>
              <a:rPr lang="en-US" sz="3200" dirty="0" smtClean="0">
                <a:latin typeface="Arial" pitchFamily="34" charset="0"/>
                <a:cs typeface="Arial" pitchFamily="34" charset="0"/>
              </a:rPr>
              <a:t>Immediate addressing mode</a:t>
            </a:r>
          </a:p>
          <a:p>
            <a:pPr marL="457200" indent="-457200">
              <a:buAutoNum type="arabicPeriod"/>
            </a:pPr>
            <a:r>
              <a:rPr lang="en-US" sz="3200" dirty="0" smtClean="0">
                <a:latin typeface="Arial" pitchFamily="34" charset="0"/>
                <a:cs typeface="Arial" pitchFamily="34" charset="0"/>
              </a:rPr>
              <a:t>Indirect addressing mode</a:t>
            </a:r>
          </a:p>
          <a:p>
            <a:pPr marL="457200" indent="-457200">
              <a:buAutoNum type="arabicPeriod"/>
            </a:pPr>
            <a:r>
              <a:rPr lang="en-US" sz="3200" dirty="0" smtClean="0">
                <a:latin typeface="Arial" pitchFamily="34" charset="0"/>
                <a:cs typeface="Arial" pitchFamily="34" charset="0"/>
              </a:rPr>
              <a:t>Indexed addressing mode</a:t>
            </a:r>
          </a:p>
          <a:p>
            <a:pPr marL="457200" indent="-457200">
              <a:buAutoNum type="arabicPeriod"/>
            </a:pPr>
            <a:r>
              <a:rPr lang="en-US" sz="3200" dirty="0" smtClean="0">
                <a:latin typeface="Arial" pitchFamily="34" charset="0"/>
                <a:cs typeface="Arial" pitchFamily="34" charset="0"/>
              </a:rPr>
              <a:t>Base with index and offset</a:t>
            </a:r>
          </a:p>
          <a:p>
            <a:pPr marL="457200" indent="-457200">
              <a:buAutoNum type="arabicPeriod"/>
            </a:pPr>
            <a:r>
              <a:rPr lang="en-US" sz="3200" dirty="0" smtClean="0">
                <a:latin typeface="Arial" pitchFamily="34" charset="0"/>
                <a:cs typeface="Arial" pitchFamily="34" charset="0"/>
              </a:rPr>
              <a:t>Relative addressing mode</a:t>
            </a:r>
          </a:p>
          <a:p>
            <a:pPr marL="457200" indent="-457200">
              <a:buAutoNum type="arabicPeriod"/>
            </a:pPr>
            <a:r>
              <a:rPr lang="en-US" sz="3200" dirty="0" err="1" smtClean="0">
                <a:latin typeface="Arial" pitchFamily="34" charset="0"/>
                <a:cs typeface="Arial" pitchFamily="34" charset="0"/>
              </a:rPr>
              <a:t>Autoincrement</a:t>
            </a:r>
            <a:r>
              <a:rPr lang="en-US" sz="3200" dirty="0" smtClean="0">
                <a:latin typeface="Arial" pitchFamily="34" charset="0"/>
                <a:cs typeface="Arial" pitchFamily="34" charset="0"/>
              </a:rPr>
              <a:t> mode</a:t>
            </a:r>
          </a:p>
          <a:p>
            <a:pPr marL="457200" indent="-457200">
              <a:buAutoNum type="arabicPeriod"/>
            </a:pPr>
            <a:r>
              <a:rPr lang="en-US" sz="3200" dirty="0" err="1" smtClean="0">
                <a:latin typeface="Arial" pitchFamily="34" charset="0"/>
                <a:cs typeface="Arial" pitchFamily="34" charset="0"/>
              </a:rPr>
              <a:t>Autodecrement</a:t>
            </a:r>
            <a:r>
              <a:rPr lang="en-US" sz="3200" dirty="0" smtClean="0">
                <a:latin typeface="Arial" pitchFamily="34" charset="0"/>
                <a:cs typeface="Arial" pitchFamily="34" charset="0"/>
              </a:rPr>
              <a:t> mode</a:t>
            </a:r>
          </a:p>
          <a:p>
            <a:pPr marL="457200" indent="-457200">
              <a:buAutoNum type="arabicPeriod"/>
            </a:pPr>
            <a:endParaRPr lang="en-IN" sz="3200" dirty="0">
              <a:latin typeface="Arial" pitchFamily="34" charset="0"/>
              <a:cs typeface="Arial" pitchFamily="34" charset="0"/>
            </a:endParaRPr>
          </a:p>
        </p:txBody>
      </p:sp>
    </p:spTree>
    <p:extLst>
      <p:ext uri="{BB962C8B-B14F-4D97-AF65-F5344CB8AC3E}">
        <p14:creationId xmlns:p14="http://schemas.microsoft.com/office/powerpoint/2010/main" val="421339600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404664"/>
            <a:ext cx="8784976" cy="3539430"/>
          </a:xfrm>
          <a:prstGeom prst="rect">
            <a:avLst/>
          </a:prstGeom>
          <a:noFill/>
        </p:spPr>
        <p:txBody>
          <a:bodyPr wrap="square" rtlCol="0">
            <a:spAutoFit/>
          </a:bodyPr>
          <a:lstStyle/>
          <a:p>
            <a:r>
              <a:rPr lang="en-US" sz="2800" dirty="0" smtClean="0">
                <a:solidFill>
                  <a:srgbClr val="FF0000"/>
                </a:solidFill>
                <a:latin typeface="Arial" pitchFamily="34" charset="0"/>
                <a:cs typeface="Arial" pitchFamily="34" charset="0"/>
              </a:rPr>
              <a:t>Register Addressing mode:</a:t>
            </a:r>
          </a:p>
          <a:p>
            <a:endParaRPr lang="en-US" sz="2800" dirty="0" smtClean="0">
              <a:latin typeface="Arial" pitchFamily="34" charset="0"/>
              <a:cs typeface="Arial" pitchFamily="34" charset="0"/>
            </a:endParaRPr>
          </a:p>
          <a:p>
            <a:r>
              <a:rPr lang="en-US" sz="2800" dirty="0" smtClean="0">
                <a:latin typeface="Arial" pitchFamily="34" charset="0"/>
                <a:cs typeface="Arial" pitchFamily="34" charset="0"/>
              </a:rPr>
              <a:t>In this addressing mode, the operand is the contents of a processor register.  The name of the register is in the instruction.</a:t>
            </a:r>
          </a:p>
          <a:p>
            <a:endParaRPr lang="en-US" sz="2800" dirty="0">
              <a:latin typeface="Arial" pitchFamily="34" charset="0"/>
              <a:cs typeface="Arial" pitchFamily="34" charset="0"/>
            </a:endParaRPr>
          </a:p>
          <a:p>
            <a:r>
              <a:rPr lang="en-US" sz="2800" dirty="0" smtClean="0">
                <a:latin typeface="Arial" pitchFamily="34" charset="0"/>
                <a:cs typeface="Arial" pitchFamily="34" charset="0"/>
              </a:rPr>
              <a:t>Example:   MOVE R1, R2</a:t>
            </a:r>
          </a:p>
          <a:p>
            <a:endParaRPr lang="en-US" sz="2800" dirty="0">
              <a:latin typeface="Arial" pitchFamily="34" charset="0"/>
              <a:cs typeface="Arial" pitchFamily="34" charset="0"/>
            </a:endParaRPr>
          </a:p>
        </p:txBody>
      </p:sp>
    </p:spTree>
    <p:extLst>
      <p:ext uri="{BB962C8B-B14F-4D97-AF65-F5344CB8AC3E}">
        <p14:creationId xmlns:p14="http://schemas.microsoft.com/office/powerpoint/2010/main" val="4213396003"/>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332656"/>
            <a:ext cx="8496944" cy="5262979"/>
          </a:xfrm>
          <a:prstGeom prst="rect">
            <a:avLst/>
          </a:prstGeom>
          <a:noFill/>
        </p:spPr>
        <p:txBody>
          <a:bodyPr wrap="square" rtlCol="0">
            <a:spAutoFit/>
          </a:bodyPr>
          <a:lstStyle/>
          <a:p>
            <a:r>
              <a:rPr lang="en-US" sz="2400" b="1" dirty="0" smtClean="0">
                <a:solidFill>
                  <a:srgbClr val="FF0000"/>
                </a:solidFill>
                <a:latin typeface="Arial" pitchFamily="34" charset="0"/>
                <a:cs typeface="Arial" pitchFamily="34" charset="0"/>
              </a:rPr>
              <a:t>Absolute/ Direct Addressing mode:</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In Absolute addressing mode, the address of the operand is given in the instruction itself.</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Example: MOVE LOC, R0</a:t>
            </a:r>
          </a:p>
          <a:p>
            <a:endParaRPr lang="en-US" sz="2400" dirty="0">
              <a:latin typeface="Arial" pitchFamily="34" charset="0"/>
              <a:cs typeface="Arial" pitchFamily="34" charset="0"/>
            </a:endParaRPr>
          </a:p>
          <a:p>
            <a:r>
              <a:rPr lang="en-US" sz="2400" b="1" dirty="0" smtClean="0">
                <a:solidFill>
                  <a:srgbClr val="FF0000"/>
                </a:solidFill>
                <a:latin typeface="Arial" pitchFamily="34" charset="0"/>
                <a:cs typeface="Arial" pitchFamily="34" charset="0"/>
              </a:rPr>
              <a:t>Immediate Addressing mode:</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In this addressing mode, the data itself is immediately given in the instruction itself.</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Example:  MOV   200</a:t>
            </a:r>
            <a:r>
              <a:rPr lang="en-US" sz="2400" baseline="-25000" dirty="0" smtClean="0">
                <a:latin typeface="Arial" pitchFamily="34" charset="0"/>
                <a:cs typeface="Arial" pitchFamily="34" charset="0"/>
              </a:rPr>
              <a:t>immediate</a:t>
            </a:r>
            <a:r>
              <a:rPr lang="en-US" sz="2400" dirty="0" smtClean="0">
                <a:latin typeface="Arial" pitchFamily="34" charset="0"/>
                <a:cs typeface="Arial" pitchFamily="34" charset="0"/>
              </a:rPr>
              <a:t>, R0</a:t>
            </a:r>
          </a:p>
          <a:p>
            <a:r>
              <a:rPr lang="en-US" sz="2400" dirty="0" smtClean="0">
                <a:latin typeface="Arial" pitchFamily="34" charset="0"/>
                <a:cs typeface="Arial" pitchFamily="34" charset="0"/>
              </a:rPr>
              <a:t>                 MOV   #200, </a:t>
            </a:r>
            <a:r>
              <a:rPr lang="en-US" sz="2400" dirty="0">
                <a:latin typeface="Arial" pitchFamily="34" charset="0"/>
                <a:cs typeface="Arial" pitchFamily="34" charset="0"/>
              </a:rPr>
              <a:t>R0</a:t>
            </a:r>
            <a:endParaRPr lang="en-IN" sz="2400" dirty="0">
              <a:latin typeface="Arial" pitchFamily="34" charset="0"/>
              <a:cs typeface="Arial" pitchFamily="34" charset="0"/>
            </a:endParaRPr>
          </a:p>
        </p:txBody>
      </p:sp>
    </p:spTree>
    <p:extLst>
      <p:ext uri="{BB962C8B-B14F-4D97-AF65-F5344CB8AC3E}">
        <p14:creationId xmlns:p14="http://schemas.microsoft.com/office/powerpoint/2010/main" val="111618915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3" y="87335"/>
            <a:ext cx="8337309" cy="5262979"/>
          </a:xfrm>
          <a:prstGeom prst="rect">
            <a:avLst/>
          </a:prstGeom>
          <a:noFill/>
        </p:spPr>
        <p:txBody>
          <a:bodyPr wrap="square" rtlCol="0">
            <a:spAutoFit/>
          </a:bodyPr>
          <a:lstStyle/>
          <a:p>
            <a:r>
              <a:rPr lang="en-US" sz="2400" b="1" dirty="0" smtClean="0">
                <a:solidFill>
                  <a:srgbClr val="00B050"/>
                </a:solidFill>
                <a:latin typeface="Arial" pitchFamily="34" charset="0"/>
                <a:cs typeface="Arial" pitchFamily="34" charset="0"/>
              </a:rPr>
              <a:t>Indirect addressing mode:</a:t>
            </a:r>
          </a:p>
          <a:p>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There are two Indirect addressing mode.</a:t>
            </a:r>
          </a:p>
          <a:p>
            <a:endParaRPr lang="en-US" sz="2400" dirty="0" smtClean="0">
              <a:latin typeface="Arial" pitchFamily="34" charset="0"/>
              <a:cs typeface="Arial" pitchFamily="34" charset="0"/>
            </a:endParaRPr>
          </a:p>
          <a:p>
            <a:r>
              <a:rPr lang="en-US" sz="2400" dirty="0" smtClean="0">
                <a:solidFill>
                  <a:srgbClr val="FF0000"/>
                </a:solidFill>
                <a:latin typeface="Arial" pitchFamily="34" charset="0"/>
                <a:cs typeface="Arial" pitchFamily="34" charset="0"/>
              </a:rPr>
              <a:t>(a) Register </a:t>
            </a:r>
            <a:r>
              <a:rPr lang="en-US" sz="2400" dirty="0">
                <a:solidFill>
                  <a:srgbClr val="FF0000"/>
                </a:solidFill>
                <a:latin typeface="Arial" pitchFamily="34" charset="0"/>
                <a:cs typeface="Arial" pitchFamily="34" charset="0"/>
              </a:rPr>
              <a:t>Indirect addressing mode:</a:t>
            </a:r>
          </a:p>
          <a:p>
            <a:endParaRPr lang="en-US" sz="2400" dirty="0">
              <a:solidFill>
                <a:srgbClr val="FF0000"/>
              </a:solidFill>
              <a:latin typeface="Arial" pitchFamily="34" charset="0"/>
              <a:cs typeface="Arial" pitchFamily="34" charset="0"/>
            </a:endParaRPr>
          </a:p>
          <a:p>
            <a:r>
              <a:rPr lang="en-US" sz="2400" dirty="0">
                <a:latin typeface="Arial" pitchFamily="34" charset="0"/>
                <a:cs typeface="Arial" pitchFamily="34" charset="0"/>
              </a:rPr>
              <a:t>The effective address of the </a:t>
            </a:r>
            <a:r>
              <a:rPr lang="en-US" sz="2400" dirty="0" smtClean="0">
                <a:latin typeface="Arial" pitchFamily="34" charset="0"/>
                <a:cs typeface="Arial" pitchFamily="34" charset="0"/>
              </a:rPr>
              <a:t>memory operand </a:t>
            </a:r>
            <a:r>
              <a:rPr lang="en-US" sz="2400" dirty="0">
                <a:latin typeface="Arial" pitchFamily="34" charset="0"/>
                <a:cs typeface="Arial" pitchFamily="34" charset="0"/>
              </a:rPr>
              <a:t>is the contents of a register which is mentioned in the instruction</a:t>
            </a:r>
            <a:r>
              <a:rPr lang="en-US" sz="2400" dirty="0" smtClean="0">
                <a:latin typeface="Arial" pitchFamily="34" charset="0"/>
                <a:cs typeface="Arial" pitchFamily="34" charset="0"/>
              </a:rPr>
              <a:t>. It means the memory is accessed by using the address available in the  register.</a:t>
            </a:r>
            <a:endParaRPr lang="en-US" sz="2400" dirty="0">
              <a:latin typeface="Arial" pitchFamily="34" charset="0"/>
              <a:cs typeface="Arial" pitchFamily="34" charset="0"/>
            </a:endParaRPr>
          </a:p>
          <a:p>
            <a:endParaRPr lang="en-US" sz="2400" dirty="0">
              <a:latin typeface="Arial" pitchFamily="34" charset="0"/>
              <a:cs typeface="Arial" pitchFamily="34" charset="0"/>
            </a:endParaRPr>
          </a:p>
          <a:p>
            <a:r>
              <a:rPr lang="en-US" sz="2400" dirty="0">
                <a:latin typeface="Arial" pitchFamily="34" charset="0"/>
                <a:cs typeface="Arial" pitchFamily="34" charset="0"/>
              </a:rPr>
              <a:t>Example: MOVE [</a:t>
            </a:r>
            <a:r>
              <a:rPr lang="en-US" sz="2400" dirty="0" smtClean="0">
                <a:latin typeface="Arial" pitchFamily="34" charset="0"/>
                <a:cs typeface="Arial" pitchFamily="34" charset="0"/>
              </a:rPr>
              <a:t>R2], </a:t>
            </a:r>
            <a:r>
              <a:rPr lang="en-US" sz="2400" dirty="0">
                <a:latin typeface="Arial" pitchFamily="34" charset="0"/>
                <a:cs typeface="Arial" pitchFamily="34" charset="0"/>
              </a:rPr>
              <a:t>R0 </a:t>
            </a:r>
            <a:endParaRPr lang="en-US" sz="2400" dirty="0" smtClean="0">
              <a:latin typeface="Arial" pitchFamily="34" charset="0"/>
              <a:cs typeface="Arial" pitchFamily="34" charset="0"/>
            </a:endParaRPr>
          </a:p>
          <a:p>
            <a:r>
              <a:rPr lang="en-US" sz="2400" dirty="0">
                <a:latin typeface="Arial" pitchFamily="34" charset="0"/>
                <a:cs typeface="Arial" pitchFamily="34" charset="0"/>
              </a:rPr>
              <a:t>	 </a:t>
            </a:r>
            <a:r>
              <a:rPr lang="en-US" sz="2400" dirty="0" smtClean="0">
                <a:latin typeface="Arial" pitchFamily="34" charset="0"/>
                <a:cs typeface="Arial" pitchFamily="34" charset="0"/>
              </a:rPr>
              <a:t>     ADD (R1),R0</a:t>
            </a:r>
            <a:endParaRPr lang="en-US" sz="2400" dirty="0">
              <a:latin typeface="Arial" pitchFamily="34" charset="0"/>
              <a:cs typeface="Arial" pitchFamily="34" charset="0"/>
            </a:endParaRPr>
          </a:p>
          <a:p>
            <a:endParaRPr lang="en-US" sz="2400" dirty="0" smtClean="0">
              <a:latin typeface="Arial" pitchFamily="34" charset="0"/>
              <a:cs typeface="Arial" pitchFamily="34" charset="0"/>
            </a:endParaRPr>
          </a:p>
        </p:txBody>
      </p:sp>
      <p:sp>
        <p:nvSpPr>
          <p:cNvPr id="8" name="TextBox 7"/>
          <p:cNvSpPr txBox="1"/>
          <p:nvPr/>
        </p:nvSpPr>
        <p:spPr>
          <a:xfrm>
            <a:off x="323528" y="4730368"/>
            <a:ext cx="8712968" cy="1200329"/>
          </a:xfrm>
          <a:prstGeom prst="rect">
            <a:avLst/>
          </a:prstGeom>
          <a:noFill/>
        </p:spPr>
        <p:txBody>
          <a:bodyPr wrap="square" rtlCol="0">
            <a:spAutoFit/>
          </a:bodyPr>
          <a:lstStyle/>
          <a:p>
            <a:r>
              <a:rPr lang="en-US" sz="2400" dirty="0">
                <a:latin typeface="Arial" pitchFamily="34" charset="0"/>
                <a:cs typeface="Arial" pitchFamily="34" charset="0"/>
              </a:rPr>
              <a:t>Here the register </a:t>
            </a:r>
            <a:r>
              <a:rPr lang="en-US" sz="2400" dirty="0" smtClean="0">
                <a:latin typeface="Arial" pitchFamily="34" charset="0"/>
                <a:cs typeface="Arial" pitchFamily="34" charset="0"/>
              </a:rPr>
              <a:t>R2 </a:t>
            </a:r>
            <a:r>
              <a:rPr lang="en-US" sz="2400" dirty="0">
                <a:latin typeface="Arial" pitchFamily="34" charset="0"/>
                <a:cs typeface="Arial" pitchFamily="34" charset="0"/>
              </a:rPr>
              <a:t>contains the </a:t>
            </a:r>
            <a:r>
              <a:rPr lang="en-US" sz="2400" dirty="0" smtClean="0">
                <a:latin typeface="Arial" pitchFamily="34" charset="0"/>
                <a:cs typeface="Arial" pitchFamily="34" charset="0"/>
              </a:rPr>
              <a:t>memory address. The data is moved from the memory location pointed by register R2 and moved to register R2</a:t>
            </a:r>
            <a:endParaRPr lang="en-US" sz="2400" dirty="0">
              <a:latin typeface="Arial" pitchFamily="34" charset="0"/>
              <a:cs typeface="Arial" pitchFamily="34" charset="0"/>
            </a:endParaRPr>
          </a:p>
        </p:txBody>
      </p:sp>
    </p:spTree>
    <p:extLst>
      <p:ext uri="{BB962C8B-B14F-4D97-AF65-F5344CB8AC3E}">
        <p14:creationId xmlns:p14="http://schemas.microsoft.com/office/powerpoint/2010/main" val="195394842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4"/>
          <p:cNvSpPr>
            <a:spLocks noGrp="1" noChangeArrowheads="1"/>
          </p:cNvSpPr>
          <p:nvPr>
            <p:ph type="ctrTitle"/>
          </p:nvPr>
        </p:nvSpPr>
        <p:spPr/>
        <p:txBody>
          <a:bodyPr/>
          <a:lstStyle/>
          <a:p>
            <a:pPr eaLnBrk="1" hangingPunct="1"/>
            <a:r>
              <a:rPr lang="en-US" altLang="zh-CN" sz="4400" smtClean="0">
                <a:ea typeface="SimSun" pitchFamily="2" charset="-122"/>
              </a:rPr>
              <a:t>Memory Locations, Addresses, and Operations</a:t>
            </a:r>
          </a:p>
        </p:txBody>
      </p:sp>
    </p:spTree>
    <p:extLst>
      <p:ext uri="{BB962C8B-B14F-4D97-AF65-F5344CB8AC3E}">
        <p14:creationId xmlns:p14="http://schemas.microsoft.com/office/powerpoint/2010/main" val="220305135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332656"/>
            <a:ext cx="8496944" cy="1569660"/>
          </a:xfrm>
          <a:prstGeom prst="rect">
            <a:avLst/>
          </a:prstGeom>
          <a:noFill/>
        </p:spPr>
        <p:txBody>
          <a:bodyPr wrap="square" rtlCol="0">
            <a:spAutoFit/>
          </a:bodyPr>
          <a:lstStyle/>
          <a:p>
            <a:r>
              <a:rPr lang="en-US" sz="2400" dirty="0" smtClean="0">
                <a:solidFill>
                  <a:srgbClr val="FF0000"/>
                </a:solidFill>
                <a:latin typeface="Arial" pitchFamily="34" charset="0"/>
                <a:cs typeface="Arial" pitchFamily="34" charset="0"/>
              </a:rPr>
              <a:t>(b) Memory Indirect Addressing Mode: </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In this addressing mode, the address of the operand is available in the memory.</a:t>
            </a:r>
            <a:endParaRPr lang="en-IN" sz="2400" dirty="0">
              <a:latin typeface="Arial" pitchFamily="34" charset="0"/>
              <a:cs typeface="Arial" pitchFamily="34" charset="0"/>
            </a:endParaRPr>
          </a:p>
        </p:txBody>
      </p:sp>
      <p:sp>
        <p:nvSpPr>
          <p:cNvPr id="3" name="Text Box 4"/>
          <p:cNvSpPr txBox="1">
            <a:spLocks noChangeArrowheads="1"/>
          </p:cNvSpPr>
          <p:nvPr/>
        </p:nvSpPr>
        <p:spPr bwMode="auto">
          <a:xfrm>
            <a:off x="1835696" y="2000298"/>
            <a:ext cx="1995695" cy="441553"/>
          </a:xfrm>
          <a:prstGeom prst="rect">
            <a:avLst/>
          </a:prstGeom>
          <a:solidFill>
            <a:srgbClr val="00FFFF"/>
          </a:solidFill>
          <a:ln w="28575" algn="ctr">
            <a:solidFill>
              <a:schemeClr val="tx1"/>
            </a:solidFill>
            <a:miter lim="800000"/>
            <a:headEnd/>
            <a:tailEnd/>
          </a:ln>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latin typeface="Times New Roman" pitchFamily="18" charset="0"/>
                <a:cs typeface="Times New Roman" pitchFamily="18" charset="0"/>
              </a:rPr>
              <a:t>AR = </a:t>
            </a:r>
            <a:r>
              <a:rPr lang="en-US" sz="2000" b="1">
                <a:solidFill>
                  <a:schemeClr val="accent1"/>
                </a:solidFill>
                <a:latin typeface="Times New Roman" pitchFamily="18" charset="0"/>
                <a:cs typeface="Times New Roman" pitchFamily="18" charset="0"/>
              </a:rPr>
              <a:t>101</a:t>
            </a:r>
          </a:p>
        </p:txBody>
      </p:sp>
      <p:cxnSp>
        <p:nvCxnSpPr>
          <p:cNvPr id="4" name="AutoShape 5"/>
          <p:cNvCxnSpPr>
            <a:cxnSpLocks noChangeShapeType="1"/>
            <a:stCxn id="3" idx="3"/>
            <a:endCxn id="8" idx="1"/>
          </p:cNvCxnSpPr>
          <p:nvPr/>
        </p:nvCxnSpPr>
        <p:spPr bwMode="auto">
          <a:xfrm>
            <a:off x="3851193" y="2221076"/>
            <a:ext cx="981345" cy="1553251"/>
          </a:xfrm>
          <a:prstGeom prst="curvedConnector3">
            <a:avLst>
              <a:gd name="adj1" fmla="val 48880"/>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grpSp>
        <p:nvGrpSpPr>
          <p:cNvPr id="5" name="Group 6"/>
          <p:cNvGrpSpPr>
            <a:grpSpLocks/>
          </p:cNvGrpSpPr>
          <p:nvPr/>
        </p:nvGrpSpPr>
        <p:grpSpPr bwMode="auto">
          <a:xfrm>
            <a:off x="4830339" y="1443473"/>
            <a:ext cx="3269682" cy="4765260"/>
            <a:chOff x="3787" y="1535"/>
            <a:chExt cx="1486" cy="2439"/>
          </a:xfrm>
        </p:grpSpPr>
        <p:sp>
          <p:nvSpPr>
            <p:cNvPr id="6" name="AutoShape 7"/>
            <p:cNvSpPr>
              <a:spLocks noChangeArrowheads="1"/>
            </p:cNvSpPr>
            <p:nvPr/>
          </p:nvSpPr>
          <p:spPr bwMode="auto">
            <a:xfrm>
              <a:off x="4127" y="1818"/>
              <a:ext cx="1135" cy="2156"/>
            </a:xfrm>
            <a:prstGeom prst="cube">
              <a:avLst>
                <a:gd name="adj" fmla="val 9514"/>
              </a:avLst>
            </a:prstGeom>
            <a:solidFill>
              <a:srgbClr val="E6E6E6"/>
            </a:solidFill>
            <a:ln w="28575">
              <a:solidFill>
                <a:schemeClr val="tx1"/>
              </a:solidFill>
              <a:miter lim="800000"/>
              <a:headEnd/>
              <a:tailEnd/>
            </a:ln>
          </p:spPr>
          <p:txBody>
            <a:bodyPr lIns="0" tIns="0" rIns="0" bIns="0" anchor="ctr"/>
            <a:lstStyle/>
            <a:p>
              <a:pPr algn="ctr" eaLnBrk="0" hangingPunct="0">
                <a:lnSpc>
                  <a:spcPct val="90000"/>
                </a:lnSpc>
                <a:spcBef>
                  <a:spcPct val="50000"/>
                </a:spcBef>
                <a:buClr>
                  <a:schemeClr val="bg1"/>
                </a:buClr>
                <a:buFont typeface="Arial" pitchFamily="34" charset="0"/>
                <a:buNone/>
              </a:pPr>
              <a:endParaRPr lang="en-US" b="1">
                <a:cs typeface="Arial" pitchFamily="34" charset="0"/>
              </a:endParaRPr>
            </a:p>
          </p:txBody>
        </p:sp>
        <p:sp>
          <p:nvSpPr>
            <p:cNvPr id="7" name="Text Box 8"/>
            <p:cNvSpPr txBox="1">
              <a:spLocks noChangeArrowheads="1"/>
            </p:cNvSpPr>
            <p:nvPr/>
          </p:nvSpPr>
          <p:spPr bwMode="auto">
            <a:xfrm>
              <a:off x="3787" y="2387"/>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dirty="0">
                  <a:cs typeface="Arial" pitchFamily="34" charset="0"/>
                </a:rPr>
                <a:t>100</a:t>
              </a:r>
              <a:endParaRPr lang="en-US" sz="2000" b="1" dirty="0">
                <a:solidFill>
                  <a:schemeClr val="accent1"/>
                </a:solidFill>
                <a:cs typeface="Arial" pitchFamily="34" charset="0"/>
              </a:endParaRPr>
            </a:p>
          </p:txBody>
        </p:sp>
        <p:sp>
          <p:nvSpPr>
            <p:cNvPr id="8" name="Text Box 9"/>
            <p:cNvSpPr txBox="1">
              <a:spLocks noChangeArrowheads="1"/>
            </p:cNvSpPr>
            <p:nvPr/>
          </p:nvSpPr>
          <p:spPr bwMode="auto">
            <a:xfrm>
              <a:off x="3788" y="2614"/>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101</a:t>
              </a:r>
              <a:endParaRPr lang="en-US" sz="2000" b="1">
                <a:solidFill>
                  <a:schemeClr val="accent1"/>
                </a:solidFill>
                <a:cs typeface="Arial" pitchFamily="34" charset="0"/>
              </a:endParaRPr>
            </a:p>
          </p:txBody>
        </p:sp>
        <p:sp>
          <p:nvSpPr>
            <p:cNvPr id="9" name="Text Box 10"/>
            <p:cNvSpPr txBox="1">
              <a:spLocks noChangeArrowheads="1"/>
            </p:cNvSpPr>
            <p:nvPr/>
          </p:nvSpPr>
          <p:spPr bwMode="auto">
            <a:xfrm>
              <a:off x="3789" y="2841"/>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102</a:t>
              </a:r>
              <a:endParaRPr lang="en-US" sz="2000" b="1">
                <a:solidFill>
                  <a:schemeClr val="accent1"/>
                </a:solidFill>
                <a:cs typeface="Arial" pitchFamily="34" charset="0"/>
              </a:endParaRPr>
            </a:p>
          </p:txBody>
        </p:sp>
        <p:sp>
          <p:nvSpPr>
            <p:cNvPr id="10" name="Text Box 11"/>
            <p:cNvSpPr txBox="1">
              <a:spLocks noChangeArrowheads="1"/>
            </p:cNvSpPr>
            <p:nvPr/>
          </p:nvSpPr>
          <p:spPr bwMode="auto">
            <a:xfrm>
              <a:off x="3790" y="3068"/>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103</a:t>
              </a:r>
              <a:endParaRPr lang="en-US" sz="2000" b="1">
                <a:solidFill>
                  <a:schemeClr val="accent1"/>
                </a:solidFill>
                <a:cs typeface="Arial" pitchFamily="34" charset="0"/>
              </a:endParaRPr>
            </a:p>
          </p:txBody>
        </p:sp>
        <p:sp>
          <p:nvSpPr>
            <p:cNvPr id="11" name="Text Box 12"/>
            <p:cNvSpPr txBox="1">
              <a:spLocks noChangeArrowheads="1"/>
            </p:cNvSpPr>
            <p:nvPr/>
          </p:nvSpPr>
          <p:spPr bwMode="auto">
            <a:xfrm>
              <a:off x="3791" y="3295"/>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dirty="0">
                  <a:cs typeface="Arial" pitchFamily="34" charset="0"/>
                </a:rPr>
                <a:t>104</a:t>
              </a:r>
              <a:endParaRPr lang="en-US" sz="2000" b="1" dirty="0">
                <a:solidFill>
                  <a:schemeClr val="accent1"/>
                </a:solidFill>
                <a:cs typeface="Arial" pitchFamily="34" charset="0"/>
              </a:endParaRPr>
            </a:p>
          </p:txBody>
        </p:sp>
        <p:sp>
          <p:nvSpPr>
            <p:cNvPr id="12" name="Line 13"/>
            <p:cNvSpPr>
              <a:spLocks noChangeShapeType="1"/>
            </p:cNvSpPr>
            <p:nvPr/>
          </p:nvSpPr>
          <p:spPr bwMode="auto">
            <a:xfrm>
              <a:off x="4127" y="2385"/>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13" name="Line 14"/>
            <p:cNvSpPr>
              <a:spLocks noChangeShapeType="1"/>
            </p:cNvSpPr>
            <p:nvPr/>
          </p:nvSpPr>
          <p:spPr bwMode="auto">
            <a:xfrm>
              <a:off x="4127" y="2611"/>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14" name="Line 15"/>
            <p:cNvSpPr>
              <a:spLocks noChangeShapeType="1"/>
            </p:cNvSpPr>
            <p:nvPr/>
          </p:nvSpPr>
          <p:spPr bwMode="auto">
            <a:xfrm>
              <a:off x="4127" y="2837"/>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15" name="Line 16"/>
            <p:cNvSpPr>
              <a:spLocks noChangeShapeType="1"/>
            </p:cNvSpPr>
            <p:nvPr/>
          </p:nvSpPr>
          <p:spPr bwMode="auto">
            <a:xfrm>
              <a:off x="4127" y="3063"/>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16" name="Line 17"/>
            <p:cNvSpPr>
              <a:spLocks noChangeShapeType="1"/>
            </p:cNvSpPr>
            <p:nvPr/>
          </p:nvSpPr>
          <p:spPr bwMode="auto">
            <a:xfrm>
              <a:off x="4127" y="3289"/>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17" name="Line 18"/>
            <p:cNvSpPr>
              <a:spLocks noChangeShapeType="1"/>
            </p:cNvSpPr>
            <p:nvPr/>
          </p:nvSpPr>
          <p:spPr bwMode="auto">
            <a:xfrm>
              <a:off x="4127" y="3515"/>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18" name="WordArt 19"/>
            <p:cNvSpPr>
              <a:spLocks noChangeArrowheads="1" noChangeShapeType="1" noTextEdit="1"/>
            </p:cNvSpPr>
            <p:nvPr/>
          </p:nvSpPr>
          <p:spPr bwMode="auto">
            <a:xfrm>
              <a:off x="4139" y="1535"/>
              <a:ext cx="1134" cy="242"/>
            </a:xfrm>
            <a:prstGeom prst="rect">
              <a:avLst/>
            </a:prstGeom>
          </p:spPr>
          <p:txBody>
            <a:bodyPr wrap="none" fromWordArt="1">
              <a:prstTxWarp prst="textPlain">
                <a:avLst>
                  <a:gd name="adj" fmla="val 44093"/>
                </a:avLst>
              </a:prstTxWarp>
            </a:bodyPr>
            <a:lstStyle/>
            <a:p>
              <a:pPr algn="ctr"/>
              <a:r>
                <a:rPr lang="en-IN" sz="3600" i="1" kern="10" dirty="0" smtClean="0">
                  <a:ln w="9525">
                    <a:solidFill>
                      <a:srgbClr val="000000"/>
                    </a:solidFill>
                    <a:round/>
                    <a:headEnd/>
                    <a:tailEnd/>
                  </a:ln>
                  <a:solidFill>
                    <a:srgbClr val="FFFF00"/>
                  </a:solidFill>
                  <a:effectLst>
                    <a:outerShdw dist="35921" dir="2700000" algn="ctr" rotWithShape="0">
                      <a:srgbClr val="808080">
                        <a:alpha val="79999"/>
                      </a:srgbClr>
                    </a:outerShdw>
                  </a:effectLst>
                  <a:latin typeface="Arial Black"/>
                </a:rPr>
                <a:t> Memory  </a:t>
              </a:r>
              <a:endParaRPr lang="en-IN" sz="3600" i="1" kern="10" dirty="0">
                <a:ln w="9525">
                  <a:solidFill>
                    <a:srgbClr val="000000"/>
                  </a:solidFill>
                  <a:round/>
                  <a:headEnd/>
                  <a:tailEnd/>
                </a:ln>
                <a:solidFill>
                  <a:srgbClr val="FFFF00"/>
                </a:solidFill>
                <a:effectLst>
                  <a:outerShdw dist="35921" dir="2700000" algn="ctr" rotWithShape="0">
                    <a:srgbClr val="808080">
                      <a:alpha val="79999"/>
                    </a:srgbClr>
                  </a:outerShdw>
                </a:effectLst>
                <a:latin typeface="Arial Black"/>
              </a:endParaRPr>
            </a:p>
          </p:txBody>
        </p:sp>
      </p:grpSp>
      <p:sp>
        <p:nvSpPr>
          <p:cNvPr id="19" name="Text Box 20"/>
          <p:cNvSpPr txBox="1">
            <a:spLocks noChangeArrowheads="1"/>
          </p:cNvSpPr>
          <p:nvPr/>
        </p:nvSpPr>
        <p:spPr bwMode="auto">
          <a:xfrm>
            <a:off x="5578448" y="3551596"/>
            <a:ext cx="2246530" cy="443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marL="3175"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dirty="0">
                <a:solidFill>
                  <a:schemeClr val="accent1"/>
                </a:solidFill>
                <a:cs typeface="Arial" pitchFamily="34" charset="0"/>
              </a:rPr>
              <a:t>0  1  0  4</a:t>
            </a:r>
          </a:p>
        </p:txBody>
      </p:sp>
      <p:cxnSp>
        <p:nvCxnSpPr>
          <p:cNvPr id="20" name="AutoShape 21"/>
          <p:cNvCxnSpPr>
            <a:cxnSpLocks noChangeShapeType="1"/>
            <a:stCxn id="19" idx="3"/>
            <a:endCxn id="11" idx="1"/>
          </p:cNvCxnSpPr>
          <p:nvPr/>
        </p:nvCxnSpPr>
        <p:spPr bwMode="auto">
          <a:xfrm flipH="1">
            <a:off x="4839139" y="3774327"/>
            <a:ext cx="2985839" cy="1330522"/>
          </a:xfrm>
          <a:prstGeom prst="curvedConnector5">
            <a:avLst>
              <a:gd name="adj1" fmla="val -21519"/>
              <a:gd name="adj2" fmla="val 43903"/>
              <a:gd name="adj3" fmla="val 120116"/>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sp>
        <p:nvSpPr>
          <p:cNvPr id="21" name="Text Box 22"/>
          <p:cNvSpPr txBox="1">
            <a:spLocks noChangeArrowheads="1"/>
          </p:cNvSpPr>
          <p:nvPr/>
        </p:nvSpPr>
        <p:spPr bwMode="auto">
          <a:xfrm>
            <a:off x="5578448" y="4880164"/>
            <a:ext cx="2246530" cy="443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marL="3175"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solidFill>
                  <a:schemeClr val="accent2"/>
                </a:solidFill>
                <a:cs typeface="Arial" pitchFamily="34" charset="0"/>
              </a:rPr>
              <a:t>1  1  0  A</a:t>
            </a:r>
          </a:p>
        </p:txBody>
      </p:sp>
      <p:cxnSp>
        <p:nvCxnSpPr>
          <p:cNvPr id="22" name="AutoShape 23"/>
          <p:cNvCxnSpPr>
            <a:cxnSpLocks noChangeShapeType="1"/>
          </p:cNvCxnSpPr>
          <p:nvPr/>
        </p:nvCxnSpPr>
        <p:spPr bwMode="auto">
          <a:xfrm rot="5400000">
            <a:off x="6134617" y="5876466"/>
            <a:ext cx="1107790" cy="2200"/>
          </a:xfrm>
          <a:prstGeom prst="curvedConnector3">
            <a:avLst>
              <a:gd name="adj1" fmla="val 49912"/>
            </a:avLst>
          </a:prstGeom>
          <a:noFill/>
          <a:ln w="28575">
            <a:solidFill>
              <a:schemeClr val="accent2"/>
            </a:solidFill>
            <a:round/>
            <a:headEnd/>
            <a:tailEnd type="triangle" w="lg" len="lg"/>
          </a:ln>
          <a:extLst>
            <a:ext uri="{909E8E84-426E-40DD-AFC4-6F175D3DCCD1}">
              <a14:hiddenFill xmlns:a14="http://schemas.microsoft.com/office/drawing/2010/main">
                <a:noFill/>
              </a14:hiddenFill>
            </a:ext>
          </a:extLst>
        </p:spPr>
      </p:cxnSp>
      <p:sp>
        <p:nvSpPr>
          <p:cNvPr id="25" name="TextBox 24"/>
          <p:cNvSpPr txBox="1"/>
          <p:nvPr/>
        </p:nvSpPr>
        <p:spPr>
          <a:xfrm>
            <a:off x="107504" y="2997701"/>
            <a:ext cx="4320480" cy="2308324"/>
          </a:xfrm>
          <a:prstGeom prst="rect">
            <a:avLst/>
          </a:prstGeom>
          <a:noFill/>
        </p:spPr>
        <p:txBody>
          <a:bodyPr wrap="square" rtlCol="0">
            <a:spAutoFit/>
          </a:bodyPr>
          <a:lstStyle/>
          <a:p>
            <a:r>
              <a:rPr lang="en-US" sz="2400" dirty="0" smtClean="0">
                <a:latin typeface="Arial" pitchFamily="34" charset="0"/>
                <a:cs typeface="Arial" pitchFamily="34" charset="0"/>
              </a:rPr>
              <a:t>MOV [AR], R0</a:t>
            </a:r>
          </a:p>
          <a:p>
            <a:endParaRPr lang="en-US" sz="2400" dirty="0">
              <a:latin typeface="Arial" pitchFamily="34" charset="0"/>
              <a:cs typeface="Arial" pitchFamily="34" charset="0"/>
            </a:endParaRPr>
          </a:p>
          <a:p>
            <a:r>
              <a:rPr lang="en-IN" sz="2400" b="1" dirty="0" smtClean="0">
                <a:latin typeface="Arial" pitchFamily="34" charset="0"/>
                <a:cs typeface="Arial" pitchFamily="34" charset="0"/>
              </a:rPr>
              <a:t>Drawback: </a:t>
            </a:r>
          </a:p>
          <a:p>
            <a:endParaRPr lang="en-IN" sz="2400" b="1" dirty="0" smtClean="0">
              <a:latin typeface="Arial" pitchFamily="34" charset="0"/>
              <a:cs typeface="Arial" pitchFamily="34" charset="0"/>
            </a:endParaRPr>
          </a:p>
          <a:p>
            <a:r>
              <a:rPr lang="en-IN" sz="2400" dirty="0" smtClean="0">
                <a:latin typeface="Arial" pitchFamily="34" charset="0"/>
                <a:cs typeface="Arial" pitchFamily="34" charset="0"/>
              </a:rPr>
              <a:t>Mem is accessed twice to get an operand so not well suited</a:t>
            </a:r>
            <a:endParaRPr lang="en-IN" sz="2400" dirty="0">
              <a:latin typeface="Arial" pitchFamily="34" charset="0"/>
              <a:cs typeface="Arial" pitchFamily="34" charset="0"/>
            </a:endParaRPr>
          </a:p>
        </p:txBody>
      </p:sp>
      <p:sp>
        <p:nvSpPr>
          <p:cNvPr id="26" name="Rectangle 25"/>
          <p:cNvSpPr/>
          <p:nvPr/>
        </p:nvSpPr>
        <p:spPr>
          <a:xfrm>
            <a:off x="3419872" y="6208732"/>
            <a:ext cx="1783421" cy="388620"/>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tx1"/>
                </a:solidFill>
              </a:rPr>
              <a:t>110A</a:t>
            </a:r>
            <a:endParaRPr lang="en-IN" sz="2400" b="1" dirty="0">
              <a:solidFill>
                <a:schemeClr val="tx1"/>
              </a:solidFill>
            </a:endParaRPr>
          </a:p>
        </p:txBody>
      </p:sp>
      <p:cxnSp>
        <p:nvCxnSpPr>
          <p:cNvPr id="28" name="Straight Arrow Connector 27"/>
          <p:cNvCxnSpPr>
            <a:endCxn id="26" idx="3"/>
          </p:cNvCxnSpPr>
          <p:nvPr/>
        </p:nvCxnSpPr>
        <p:spPr>
          <a:xfrm flipH="1">
            <a:off x="5203293" y="6403042"/>
            <a:ext cx="1484119" cy="0"/>
          </a:xfrm>
          <a:prstGeom prst="straightConnector1">
            <a:avLst/>
          </a:prstGeom>
          <a:ln w="28575">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2833543" y="6403042"/>
            <a:ext cx="579005" cy="461665"/>
          </a:xfrm>
          <a:prstGeom prst="rect">
            <a:avLst/>
          </a:prstGeom>
          <a:noFill/>
        </p:spPr>
        <p:txBody>
          <a:bodyPr wrap="none" rtlCol="0">
            <a:spAutoFit/>
          </a:bodyPr>
          <a:lstStyle/>
          <a:p>
            <a:r>
              <a:rPr lang="en-US" sz="2400" b="1" dirty="0" smtClean="0">
                <a:latin typeface="Arial" pitchFamily="34" charset="0"/>
                <a:cs typeface="Arial" pitchFamily="34" charset="0"/>
              </a:rPr>
              <a:t>R0</a:t>
            </a:r>
            <a:endParaRPr lang="en-IN" sz="2400" b="1" dirty="0">
              <a:latin typeface="Arial" pitchFamily="34" charset="0"/>
              <a:cs typeface="Arial" pitchFamily="34" charset="0"/>
            </a:endParaRPr>
          </a:p>
        </p:txBody>
      </p:sp>
    </p:spTree>
    <p:extLst>
      <p:ext uri="{BB962C8B-B14F-4D97-AF65-F5344CB8AC3E}">
        <p14:creationId xmlns:p14="http://schemas.microsoft.com/office/powerpoint/2010/main" val="195394842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528" y="332656"/>
            <a:ext cx="8496944" cy="3785652"/>
          </a:xfrm>
          <a:prstGeom prst="rect">
            <a:avLst/>
          </a:prstGeom>
          <a:noFill/>
        </p:spPr>
        <p:txBody>
          <a:bodyPr wrap="square" rtlCol="0">
            <a:spAutoFit/>
          </a:bodyPr>
          <a:lstStyle/>
          <a:p>
            <a:r>
              <a:rPr lang="en-US" sz="2400" b="1" dirty="0" smtClean="0">
                <a:solidFill>
                  <a:srgbClr val="FF0000"/>
                </a:solidFill>
                <a:latin typeface="Arial" pitchFamily="34" charset="0"/>
                <a:cs typeface="Arial" pitchFamily="34" charset="0"/>
              </a:rPr>
              <a:t>Implied Addressing mode</a:t>
            </a:r>
          </a:p>
          <a:p>
            <a:endParaRPr lang="en-US" sz="2400" b="1" dirty="0" smtClean="0">
              <a:solidFill>
                <a:srgbClr val="FF0000"/>
              </a:solidFill>
              <a:latin typeface="Arial" pitchFamily="34" charset="0"/>
              <a:cs typeface="Arial" pitchFamily="34" charset="0"/>
            </a:endParaRPr>
          </a:p>
          <a:p>
            <a:r>
              <a:rPr lang="en-US" sz="2400" dirty="0">
                <a:latin typeface="Arial" pitchFamily="34" charset="0"/>
                <a:cs typeface="Arial" pitchFamily="34" charset="0"/>
              </a:rPr>
              <a:t> </a:t>
            </a:r>
            <a:r>
              <a:rPr lang="en-US" sz="2400" dirty="0" smtClean="0">
                <a:latin typeface="Arial" pitchFamily="34" charset="0"/>
                <a:cs typeface="Arial" pitchFamily="34" charset="0"/>
              </a:rPr>
              <a:t> In this addressing mode, it is understood that the operand is on the register.  </a:t>
            </a:r>
          </a:p>
          <a:p>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Example: ADD</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In zero addressing mode the Top of the Stack is understood.</a:t>
            </a:r>
          </a:p>
          <a:p>
            <a:endParaRPr lang="en-US" sz="2400" dirty="0">
              <a:latin typeface="Arial" pitchFamily="34" charset="0"/>
              <a:cs typeface="Arial" pitchFamily="34" charset="0"/>
            </a:endParaRPr>
          </a:p>
          <a:p>
            <a:endParaRPr lang="en-US" sz="2400" dirty="0">
              <a:latin typeface="Arial" pitchFamily="34" charset="0"/>
              <a:cs typeface="Arial" pitchFamily="34" charset="0"/>
            </a:endParaRPr>
          </a:p>
        </p:txBody>
      </p:sp>
    </p:spTree>
    <p:extLst>
      <p:ext uri="{BB962C8B-B14F-4D97-AF65-F5344CB8AC3E}">
        <p14:creationId xmlns:p14="http://schemas.microsoft.com/office/powerpoint/2010/main" val="195394842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5" name="Rectangle 3"/>
          <p:cNvSpPr>
            <a:spLocks noGrp="1" noChangeArrowheads="1"/>
          </p:cNvSpPr>
          <p:nvPr>
            <p:ph type="body" idx="1"/>
          </p:nvPr>
        </p:nvSpPr>
        <p:spPr>
          <a:xfrm>
            <a:off x="179513" y="188640"/>
            <a:ext cx="8893050" cy="6553473"/>
          </a:xfrm>
        </p:spPr>
        <p:txBody>
          <a:bodyPr>
            <a:normAutofit/>
          </a:bodyPr>
          <a:lstStyle/>
          <a:p>
            <a:pPr marL="0" indent="0" eaLnBrk="1" hangingPunct="1">
              <a:buNone/>
            </a:pPr>
            <a:r>
              <a:rPr lang="en-US" sz="2400" b="1" dirty="0" err="1" smtClean="0">
                <a:solidFill>
                  <a:srgbClr val="FF0000"/>
                </a:solidFill>
                <a:latin typeface="Arial" pitchFamily="34" charset="0"/>
                <a:cs typeface="Arial" pitchFamily="34" charset="0"/>
              </a:rPr>
              <a:t>Autoincrement</a:t>
            </a:r>
            <a:r>
              <a:rPr lang="en-US" sz="2400" b="1" dirty="0" smtClean="0">
                <a:solidFill>
                  <a:srgbClr val="FF0000"/>
                </a:solidFill>
                <a:latin typeface="Arial" pitchFamily="34" charset="0"/>
                <a:cs typeface="Arial" pitchFamily="34" charset="0"/>
              </a:rPr>
              <a:t> Addressing Mode:</a:t>
            </a:r>
          </a:p>
          <a:p>
            <a:pPr marL="0" indent="0" eaLnBrk="1" hangingPunct="1">
              <a:buNone/>
            </a:pPr>
            <a:r>
              <a:rPr lang="en-US" sz="2400" dirty="0" smtClean="0">
                <a:latin typeface="Arial" pitchFamily="34" charset="0"/>
                <a:cs typeface="Arial" pitchFamily="34" charset="0"/>
              </a:rPr>
              <a:t>  In this mode the effective address of the operand id the contents of a register specified in the instruction.  After accessing the operand, the contents of this register are automatically incremented to point to the next item in a list.</a:t>
            </a:r>
          </a:p>
          <a:p>
            <a:pPr marL="0" indent="0" eaLnBrk="1" hangingPunct="1">
              <a:buNone/>
            </a:pPr>
            <a:r>
              <a:rPr lang="en-US" sz="2400" dirty="0" smtClean="0">
                <a:latin typeface="Arial" pitchFamily="34" charset="0"/>
                <a:cs typeface="Arial" pitchFamily="34" charset="0"/>
              </a:rPr>
              <a:t>	(</a:t>
            </a:r>
            <a:r>
              <a:rPr lang="en-US" sz="2400" dirty="0" err="1" smtClean="0">
                <a:latin typeface="Arial" pitchFamily="34" charset="0"/>
                <a:cs typeface="Arial" pitchFamily="34" charset="0"/>
              </a:rPr>
              <a:t>Ri</a:t>
            </a:r>
            <a:r>
              <a:rPr lang="en-US" sz="2400" dirty="0" smtClean="0">
                <a:latin typeface="Arial" pitchFamily="34" charset="0"/>
                <a:cs typeface="Arial" pitchFamily="34" charset="0"/>
              </a:rPr>
              <a:t>)+</a:t>
            </a:r>
          </a:p>
          <a:p>
            <a:pPr marL="0" indent="0" eaLnBrk="1" hangingPunct="1">
              <a:buNone/>
            </a:pPr>
            <a:r>
              <a:rPr lang="en-US" sz="2400" dirty="0" smtClean="0">
                <a:latin typeface="Arial" pitchFamily="34" charset="0"/>
                <a:cs typeface="Arial" pitchFamily="34" charset="0"/>
              </a:rPr>
              <a:t>Example:  Add (R2)+, R0</a:t>
            </a:r>
          </a:p>
          <a:p>
            <a:pPr marL="0" indent="0" eaLnBrk="1" hangingPunct="1">
              <a:buNone/>
            </a:pPr>
            <a:r>
              <a:rPr lang="en-US" sz="2400" dirty="0" smtClean="0">
                <a:latin typeface="Arial" pitchFamily="34" charset="0"/>
                <a:cs typeface="Arial" pitchFamily="34" charset="0"/>
              </a:rPr>
              <a:t>Contents of memory pointed by R2 is added to contents of R0 and the result is stored in register R0. After the addition operation the register R2 is increment by the operand size.</a:t>
            </a:r>
          </a:p>
          <a:p>
            <a:pPr marL="0" indent="0" eaLnBrk="1" hangingPunct="1">
              <a:buNone/>
            </a:pPr>
            <a:endParaRPr lang="en-US" sz="2400" dirty="0" smtClean="0">
              <a:latin typeface="Arial" pitchFamily="34" charset="0"/>
              <a:cs typeface="Arial" pitchFamily="34" charset="0"/>
            </a:endParaRPr>
          </a:p>
          <a:p>
            <a:pPr marL="0" indent="0" eaLnBrk="1" hangingPunct="1">
              <a:buNone/>
            </a:pPr>
            <a:r>
              <a:rPr lang="en-US" sz="2400" dirty="0" smtClean="0">
                <a:latin typeface="Arial" pitchFamily="34" charset="0"/>
                <a:cs typeface="Arial" pitchFamily="34" charset="0"/>
              </a:rPr>
              <a:t>Note: If the operand is byte data then the increment is one. </a:t>
            </a:r>
            <a:endParaRPr lang="en-US" sz="2400" dirty="0">
              <a:latin typeface="Arial" pitchFamily="34" charset="0"/>
              <a:cs typeface="Arial" pitchFamily="34" charset="0"/>
            </a:endParaRPr>
          </a:p>
          <a:p>
            <a:pPr marL="0" indent="0" eaLnBrk="1" hangingPunct="1">
              <a:buNone/>
            </a:pPr>
            <a:r>
              <a:rPr lang="en-US" sz="2400" dirty="0" smtClean="0">
                <a:latin typeface="Arial" pitchFamily="34" charset="0"/>
                <a:cs typeface="Arial" pitchFamily="34" charset="0"/>
              </a:rPr>
              <a:t>If the operand is 16bits then the increment is 2</a:t>
            </a:r>
          </a:p>
          <a:p>
            <a:pPr marL="0" indent="0" eaLnBrk="1" hangingPunct="1">
              <a:buNone/>
            </a:pPr>
            <a:r>
              <a:rPr lang="en-US" sz="2400" dirty="0" smtClean="0">
                <a:latin typeface="Arial" pitchFamily="34" charset="0"/>
                <a:cs typeface="Arial" pitchFamily="34" charset="0"/>
              </a:rPr>
              <a:t>If the operand is 32 bits then the increment is 4.</a:t>
            </a:r>
          </a:p>
          <a:p>
            <a:pPr marL="457200" lvl="1" indent="0" eaLnBrk="1" hangingPunct="1">
              <a:buNone/>
            </a:pPr>
            <a:endParaRPr lang="en-US" dirty="0" smtClean="0"/>
          </a:p>
        </p:txBody>
      </p:sp>
      <p:sp>
        <p:nvSpPr>
          <p:cNvPr id="341001" name="Line 9"/>
          <p:cNvSpPr>
            <a:spLocks noChangeShapeType="1"/>
          </p:cNvSpPr>
          <p:nvPr/>
        </p:nvSpPr>
        <p:spPr bwMode="auto">
          <a:xfrm>
            <a:off x="8532813" y="6742113"/>
            <a:ext cx="5397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Tree>
    <p:extLst>
      <p:ext uri="{BB962C8B-B14F-4D97-AF65-F5344CB8AC3E}">
        <p14:creationId xmlns:p14="http://schemas.microsoft.com/office/powerpoint/2010/main" val="16187836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40995">
                                            <p:txEl>
                                              <p:pRg st="0" end="0"/>
                                            </p:txEl>
                                          </p:spTgt>
                                        </p:tgtEl>
                                        <p:attrNameLst>
                                          <p:attrName>style.visibility</p:attrName>
                                        </p:attrNameLst>
                                      </p:cBhvr>
                                      <p:to>
                                        <p:strVal val="visible"/>
                                      </p:to>
                                    </p:set>
                                    <p:animEffect transition="in" filter="wipe(left)">
                                      <p:cBhvr>
                                        <p:cTn id="7" dur="500"/>
                                        <p:tgtEl>
                                          <p:spTgt spid="3409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40995">
                                            <p:txEl>
                                              <p:pRg st="1" end="1"/>
                                            </p:txEl>
                                          </p:spTgt>
                                        </p:tgtEl>
                                        <p:attrNameLst>
                                          <p:attrName>style.visibility</p:attrName>
                                        </p:attrNameLst>
                                      </p:cBhvr>
                                      <p:to>
                                        <p:strVal val="visible"/>
                                      </p:to>
                                    </p:set>
                                    <p:animEffect transition="in" filter="wipe(left)">
                                      <p:cBhvr>
                                        <p:cTn id="12" dur="500"/>
                                        <p:tgtEl>
                                          <p:spTgt spid="3409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340995">
                                            <p:txEl>
                                              <p:pRg st="2" end="2"/>
                                            </p:txEl>
                                          </p:spTgt>
                                        </p:tgtEl>
                                        <p:attrNameLst>
                                          <p:attrName>style.visibility</p:attrName>
                                        </p:attrNameLst>
                                      </p:cBhvr>
                                      <p:to>
                                        <p:strVal val="visible"/>
                                      </p:to>
                                    </p:set>
                                    <p:animEffect transition="in" filter="wipe(left)">
                                      <p:cBhvr>
                                        <p:cTn id="17" dur="500"/>
                                        <p:tgtEl>
                                          <p:spTgt spid="3409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340995">
                                            <p:txEl>
                                              <p:pRg st="3" end="3"/>
                                            </p:txEl>
                                          </p:spTgt>
                                        </p:tgtEl>
                                        <p:attrNameLst>
                                          <p:attrName>style.visibility</p:attrName>
                                        </p:attrNameLst>
                                      </p:cBhvr>
                                      <p:to>
                                        <p:strVal val="visible"/>
                                      </p:to>
                                    </p:set>
                                    <p:animEffect transition="in" filter="wipe(left)">
                                      <p:cBhvr>
                                        <p:cTn id="22" dur="500"/>
                                        <p:tgtEl>
                                          <p:spTgt spid="3409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340995">
                                            <p:txEl>
                                              <p:pRg st="4" end="4"/>
                                            </p:txEl>
                                          </p:spTgt>
                                        </p:tgtEl>
                                        <p:attrNameLst>
                                          <p:attrName>style.visibility</p:attrName>
                                        </p:attrNameLst>
                                      </p:cBhvr>
                                      <p:to>
                                        <p:strVal val="visible"/>
                                      </p:to>
                                    </p:set>
                                    <p:animEffect transition="in" filter="wipe(left)">
                                      <p:cBhvr>
                                        <p:cTn id="27" dur="500"/>
                                        <p:tgtEl>
                                          <p:spTgt spid="34099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340995">
                                            <p:txEl>
                                              <p:pRg st="6" end="6"/>
                                            </p:txEl>
                                          </p:spTgt>
                                        </p:tgtEl>
                                        <p:attrNameLst>
                                          <p:attrName>style.visibility</p:attrName>
                                        </p:attrNameLst>
                                      </p:cBhvr>
                                      <p:to>
                                        <p:strVal val="visible"/>
                                      </p:to>
                                    </p:set>
                                    <p:animEffect transition="in" filter="wipe(left)">
                                      <p:cBhvr>
                                        <p:cTn id="32" dur="500"/>
                                        <p:tgtEl>
                                          <p:spTgt spid="340995">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340995">
                                            <p:txEl>
                                              <p:pRg st="7" end="7"/>
                                            </p:txEl>
                                          </p:spTgt>
                                        </p:tgtEl>
                                        <p:attrNameLst>
                                          <p:attrName>style.visibility</p:attrName>
                                        </p:attrNameLst>
                                      </p:cBhvr>
                                      <p:to>
                                        <p:strVal val="visible"/>
                                      </p:to>
                                    </p:set>
                                    <p:animEffect transition="in" filter="wipe(left)">
                                      <p:cBhvr>
                                        <p:cTn id="37" dur="500"/>
                                        <p:tgtEl>
                                          <p:spTgt spid="340995">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340995">
                                            <p:txEl>
                                              <p:pRg st="8" end="8"/>
                                            </p:txEl>
                                          </p:spTgt>
                                        </p:tgtEl>
                                        <p:attrNameLst>
                                          <p:attrName>style.visibility</p:attrName>
                                        </p:attrNameLst>
                                      </p:cBhvr>
                                      <p:to>
                                        <p:strVal val="visible"/>
                                      </p:to>
                                    </p:set>
                                    <p:animEffect transition="in" filter="wipe(left)">
                                      <p:cBhvr>
                                        <p:cTn id="42" dur="500"/>
                                        <p:tgtEl>
                                          <p:spTgt spid="340995">
                                            <p:txEl>
                                              <p:pRg st="8" end="8"/>
                                            </p:txEl>
                                          </p:spTgt>
                                        </p:tgtEl>
                                      </p:cBhvr>
                                    </p:animEffect>
                                  </p:childTnLst>
                                </p:cTn>
                              </p:par>
                              <p:par>
                                <p:cTn id="43" presetID="1" presetClass="entr" presetSubtype="0" fill="hold" grpId="0" nodeType="withEffect">
                                  <p:stCondLst>
                                    <p:cond delay="0"/>
                                  </p:stCondLst>
                                  <p:childTnLst>
                                    <p:set>
                                      <p:cBhvr>
                                        <p:cTn id="44" dur="1" fill="hold">
                                          <p:stCondLst>
                                            <p:cond delay="0"/>
                                          </p:stCondLst>
                                        </p:cTn>
                                        <p:tgtEl>
                                          <p:spTgt spid="3410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1001"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7504" y="332656"/>
            <a:ext cx="9036496" cy="4893647"/>
          </a:xfrm>
          <a:prstGeom prst="rect">
            <a:avLst/>
          </a:prstGeom>
          <a:noFill/>
        </p:spPr>
        <p:txBody>
          <a:bodyPr wrap="square" rtlCol="0">
            <a:spAutoFit/>
          </a:bodyPr>
          <a:lstStyle/>
          <a:p>
            <a:r>
              <a:rPr lang="en-US" sz="2400" b="1" dirty="0" smtClean="0">
                <a:solidFill>
                  <a:srgbClr val="FF0000"/>
                </a:solidFill>
                <a:latin typeface="Arial" pitchFamily="34" charset="0"/>
                <a:cs typeface="Arial" pitchFamily="34" charset="0"/>
              </a:rPr>
              <a:t>Auto decrement Addressing Mode:</a:t>
            </a:r>
          </a:p>
          <a:p>
            <a:endParaRPr lang="en-US" sz="2400" dirty="0">
              <a:latin typeface="Arial" pitchFamily="34" charset="0"/>
              <a:cs typeface="Arial" pitchFamily="34" charset="0"/>
            </a:endParaRPr>
          </a:p>
          <a:p>
            <a:r>
              <a:rPr lang="en-US" sz="2400" dirty="0">
                <a:latin typeface="Arial" pitchFamily="34" charset="0"/>
                <a:cs typeface="Arial" pitchFamily="34" charset="0"/>
              </a:rPr>
              <a:t> In this mode the effective </a:t>
            </a:r>
            <a:r>
              <a:rPr lang="en-US" sz="2400" dirty="0" smtClean="0">
                <a:latin typeface="Arial" pitchFamily="34" charset="0"/>
                <a:cs typeface="Arial" pitchFamily="34" charset="0"/>
              </a:rPr>
              <a:t>address mode, the content of a register specified in the instruction are first automatically decremented and are then used as the effective address of the operand.</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			- (</a:t>
            </a:r>
            <a:r>
              <a:rPr lang="en-US" sz="2400" dirty="0" err="1" smtClean="0">
                <a:latin typeface="Arial" pitchFamily="34" charset="0"/>
                <a:cs typeface="Arial" pitchFamily="34" charset="0"/>
              </a:rPr>
              <a:t>Ri</a:t>
            </a:r>
            <a:r>
              <a:rPr lang="en-US" sz="2400" dirty="0" smtClean="0">
                <a:latin typeface="Arial" pitchFamily="34" charset="0"/>
                <a:cs typeface="Arial" pitchFamily="34" charset="0"/>
              </a:rPr>
              <a:t>)</a:t>
            </a:r>
          </a:p>
          <a:p>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The actions performed by the </a:t>
            </a:r>
            <a:r>
              <a:rPr lang="en-US" sz="2400" dirty="0" err="1" smtClean="0">
                <a:latin typeface="Arial" pitchFamily="34" charset="0"/>
                <a:cs typeface="Arial" pitchFamily="34" charset="0"/>
              </a:rPr>
              <a:t>Autoincrement</a:t>
            </a:r>
            <a:r>
              <a:rPr lang="en-US" sz="2400" dirty="0" smtClean="0">
                <a:latin typeface="Arial" pitchFamily="34" charset="0"/>
                <a:cs typeface="Arial" pitchFamily="34" charset="0"/>
              </a:rPr>
              <a:t> and </a:t>
            </a:r>
            <a:r>
              <a:rPr lang="en-US" sz="2400" dirty="0" err="1" smtClean="0">
                <a:latin typeface="Arial" pitchFamily="34" charset="0"/>
                <a:cs typeface="Arial" pitchFamily="34" charset="0"/>
              </a:rPr>
              <a:t>Autodecrement</a:t>
            </a:r>
            <a:r>
              <a:rPr lang="en-US" sz="2400" dirty="0" smtClean="0">
                <a:latin typeface="Arial" pitchFamily="34" charset="0"/>
                <a:cs typeface="Arial" pitchFamily="34" charset="0"/>
              </a:rPr>
              <a:t> addressing mode can  be achieved by using two instructions. One to access the operand and the other to increment or decrement the register that contains the operand.</a:t>
            </a:r>
            <a:endParaRPr lang="en-IN" sz="2400" dirty="0">
              <a:latin typeface="Arial" pitchFamily="34" charset="0"/>
              <a:cs typeface="Arial" pitchFamily="34" charset="0"/>
            </a:endParaRPr>
          </a:p>
        </p:txBody>
      </p:sp>
    </p:spTree>
    <p:extLst>
      <p:ext uri="{BB962C8B-B14F-4D97-AF65-F5344CB8AC3E}">
        <p14:creationId xmlns:p14="http://schemas.microsoft.com/office/powerpoint/2010/main" val="16706041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067" name="Rectangle 3"/>
          <p:cNvSpPr>
            <a:spLocks noGrp="1" noChangeArrowheads="1"/>
          </p:cNvSpPr>
          <p:nvPr>
            <p:ph type="body" idx="1"/>
          </p:nvPr>
        </p:nvSpPr>
        <p:spPr>
          <a:xfrm>
            <a:off x="277813" y="182562"/>
            <a:ext cx="8794750" cy="1791495"/>
          </a:xfrm>
        </p:spPr>
        <p:txBody>
          <a:bodyPr>
            <a:normAutofit fontScale="77500" lnSpcReduction="20000"/>
          </a:bodyPr>
          <a:lstStyle/>
          <a:p>
            <a:pPr marL="0" indent="0" eaLnBrk="1" hangingPunct="1">
              <a:buNone/>
            </a:pPr>
            <a:r>
              <a:rPr lang="en-US" b="1" dirty="0" smtClean="0">
                <a:solidFill>
                  <a:srgbClr val="FF0000"/>
                </a:solidFill>
              </a:rPr>
              <a:t>Indexed Addressing Mode:</a:t>
            </a:r>
          </a:p>
          <a:p>
            <a:pPr marL="0" indent="0" eaLnBrk="1" hangingPunct="1">
              <a:buNone/>
            </a:pPr>
            <a:r>
              <a:rPr lang="en-US" dirty="0" smtClean="0"/>
              <a:t>In this addressing mode the effective address of the operand  is generated by adding a constant value to the contents of a register. </a:t>
            </a:r>
          </a:p>
          <a:p>
            <a:pPr marL="0" lvl="1" indent="0">
              <a:buNone/>
            </a:pPr>
            <a:r>
              <a:rPr lang="en-US" b="1" i="1" dirty="0" smtClean="0"/>
              <a:t>	EA</a:t>
            </a:r>
            <a:r>
              <a:rPr lang="en-US" b="1" dirty="0" smtClean="0"/>
              <a:t> </a:t>
            </a:r>
            <a:r>
              <a:rPr lang="en-US" b="1" dirty="0"/>
              <a:t>= </a:t>
            </a:r>
            <a:r>
              <a:rPr lang="en-US" b="1" dirty="0" smtClean="0"/>
              <a:t>X+[</a:t>
            </a:r>
            <a:r>
              <a:rPr lang="en-US" b="1" dirty="0" err="1" smtClean="0"/>
              <a:t>Ri</a:t>
            </a:r>
            <a:r>
              <a:rPr lang="en-US" b="1" dirty="0" smtClean="0"/>
              <a:t>]</a:t>
            </a:r>
            <a:endParaRPr lang="en-US" b="1" dirty="0"/>
          </a:p>
          <a:p>
            <a:pPr marL="0" indent="0" eaLnBrk="1" hangingPunct="1">
              <a:buNone/>
            </a:pPr>
            <a:endParaRPr lang="en-US" dirty="0" smtClean="0"/>
          </a:p>
        </p:txBody>
      </p:sp>
      <p:grpSp>
        <p:nvGrpSpPr>
          <p:cNvPr id="2" name="Group 4"/>
          <p:cNvGrpSpPr>
            <a:grpSpLocks/>
          </p:cNvGrpSpPr>
          <p:nvPr/>
        </p:nvGrpSpPr>
        <p:grpSpPr bwMode="auto">
          <a:xfrm>
            <a:off x="6011863" y="1268413"/>
            <a:ext cx="2341562" cy="5040312"/>
            <a:chOff x="3787" y="799"/>
            <a:chExt cx="1475" cy="3175"/>
          </a:xfrm>
        </p:grpSpPr>
        <p:sp>
          <p:nvSpPr>
            <p:cNvPr id="50192" name="AutoShape 5"/>
            <p:cNvSpPr>
              <a:spLocks noChangeArrowheads="1"/>
            </p:cNvSpPr>
            <p:nvPr/>
          </p:nvSpPr>
          <p:spPr bwMode="auto">
            <a:xfrm>
              <a:off x="4127" y="1026"/>
              <a:ext cx="1135" cy="2948"/>
            </a:xfrm>
            <a:prstGeom prst="cube">
              <a:avLst>
                <a:gd name="adj" fmla="val 11102"/>
              </a:avLst>
            </a:prstGeom>
            <a:solidFill>
              <a:srgbClr val="E6E6E6"/>
            </a:solidFill>
            <a:ln w="28575">
              <a:solidFill>
                <a:schemeClr val="tx1"/>
              </a:solidFill>
              <a:miter lim="800000"/>
              <a:headEnd/>
              <a:tailEnd/>
            </a:ln>
          </p:spPr>
          <p:txBody>
            <a:bodyPr lIns="0" tIns="0" rIns="0" bIns="0" anchor="ctr"/>
            <a:lstStyle/>
            <a:p>
              <a:pPr algn="ctr" eaLnBrk="0" hangingPunct="0">
                <a:lnSpc>
                  <a:spcPct val="90000"/>
                </a:lnSpc>
                <a:spcBef>
                  <a:spcPct val="50000"/>
                </a:spcBef>
                <a:buClr>
                  <a:schemeClr val="bg1"/>
                </a:buClr>
                <a:buFont typeface="Arial" pitchFamily="34" charset="0"/>
                <a:buNone/>
              </a:pPr>
              <a:endParaRPr lang="en-US" b="1">
                <a:cs typeface="Arial" pitchFamily="34" charset="0"/>
              </a:endParaRPr>
            </a:p>
          </p:txBody>
        </p:sp>
        <p:sp>
          <p:nvSpPr>
            <p:cNvPr id="50193" name="Text Box 6"/>
            <p:cNvSpPr txBox="1">
              <a:spLocks noChangeArrowheads="1"/>
            </p:cNvSpPr>
            <p:nvPr/>
          </p:nvSpPr>
          <p:spPr bwMode="auto">
            <a:xfrm>
              <a:off x="3787" y="2387"/>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100</a:t>
              </a:r>
              <a:endParaRPr lang="en-US" sz="2000" b="1">
                <a:solidFill>
                  <a:schemeClr val="accent1"/>
                </a:solidFill>
                <a:cs typeface="Arial" pitchFamily="34" charset="0"/>
              </a:endParaRPr>
            </a:p>
          </p:txBody>
        </p:sp>
        <p:sp>
          <p:nvSpPr>
            <p:cNvPr id="50194" name="Text Box 7"/>
            <p:cNvSpPr txBox="1">
              <a:spLocks noChangeArrowheads="1"/>
            </p:cNvSpPr>
            <p:nvPr/>
          </p:nvSpPr>
          <p:spPr bwMode="auto">
            <a:xfrm>
              <a:off x="3788" y="2614"/>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101</a:t>
              </a:r>
              <a:endParaRPr lang="en-US" sz="2000" b="1">
                <a:solidFill>
                  <a:schemeClr val="accent1"/>
                </a:solidFill>
                <a:cs typeface="Arial" pitchFamily="34" charset="0"/>
              </a:endParaRPr>
            </a:p>
          </p:txBody>
        </p:sp>
        <p:sp>
          <p:nvSpPr>
            <p:cNvPr id="50195" name="Text Box 8"/>
            <p:cNvSpPr txBox="1">
              <a:spLocks noChangeArrowheads="1"/>
            </p:cNvSpPr>
            <p:nvPr/>
          </p:nvSpPr>
          <p:spPr bwMode="auto">
            <a:xfrm>
              <a:off x="3789" y="2841"/>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102</a:t>
              </a:r>
              <a:endParaRPr lang="en-US" sz="2000" b="1">
                <a:solidFill>
                  <a:schemeClr val="accent1"/>
                </a:solidFill>
                <a:cs typeface="Arial" pitchFamily="34" charset="0"/>
              </a:endParaRPr>
            </a:p>
          </p:txBody>
        </p:sp>
        <p:sp>
          <p:nvSpPr>
            <p:cNvPr id="50196" name="Text Box 9"/>
            <p:cNvSpPr txBox="1">
              <a:spLocks noChangeArrowheads="1"/>
            </p:cNvSpPr>
            <p:nvPr/>
          </p:nvSpPr>
          <p:spPr bwMode="auto">
            <a:xfrm>
              <a:off x="3790" y="3068"/>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103</a:t>
              </a:r>
              <a:endParaRPr lang="en-US" sz="2000" b="1">
                <a:solidFill>
                  <a:schemeClr val="accent1"/>
                </a:solidFill>
                <a:cs typeface="Arial" pitchFamily="34" charset="0"/>
              </a:endParaRPr>
            </a:p>
          </p:txBody>
        </p:sp>
        <p:sp>
          <p:nvSpPr>
            <p:cNvPr id="50197" name="Text Box 10"/>
            <p:cNvSpPr txBox="1">
              <a:spLocks noChangeArrowheads="1"/>
            </p:cNvSpPr>
            <p:nvPr/>
          </p:nvSpPr>
          <p:spPr bwMode="auto">
            <a:xfrm>
              <a:off x="3791" y="3295"/>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104</a:t>
              </a:r>
              <a:endParaRPr lang="en-US" sz="2000" b="1">
                <a:solidFill>
                  <a:schemeClr val="accent1"/>
                </a:solidFill>
                <a:cs typeface="Arial" pitchFamily="34" charset="0"/>
              </a:endParaRPr>
            </a:p>
          </p:txBody>
        </p:sp>
        <p:sp>
          <p:nvSpPr>
            <p:cNvPr id="50198" name="Line 11"/>
            <p:cNvSpPr>
              <a:spLocks noChangeShapeType="1"/>
            </p:cNvSpPr>
            <p:nvPr/>
          </p:nvSpPr>
          <p:spPr bwMode="auto">
            <a:xfrm>
              <a:off x="4127" y="2385"/>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0199" name="Line 12"/>
            <p:cNvSpPr>
              <a:spLocks noChangeShapeType="1"/>
            </p:cNvSpPr>
            <p:nvPr/>
          </p:nvSpPr>
          <p:spPr bwMode="auto">
            <a:xfrm>
              <a:off x="4127" y="2611"/>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0200" name="Line 13"/>
            <p:cNvSpPr>
              <a:spLocks noChangeShapeType="1"/>
            </p:cNvSpPr>
            <p:nvPr/>
          </p:nvSpPr>
          <p:spPr bwMode="auto">
            <a:xfrm>
              <a:off x="4127" y="2837"/>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0201" name="Line 14"/>
            <p:cNvSpPr>
              <a:spLocks noChangeShapeType="1"/>
            </p:cNvSpPr>
            <p:nvPr/>
          </p:nvSpPr>
          <p:spPr bwMode="auto">
            <a:xfrm>
              <a:off x="4127" y="3063"/>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0202" name="Line 15"/>
            <p:cNvSpPr>
              <a:spLocks noChangeShapeType="1"/>
            </p:cNvSpPr>
            <p:nvPr/>
          </p:nvSpPr>
          <p:spPr bwMode="auto">
            <a:xfrm>
              <a:off x="4127" y="3289"/>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0203" name="Line 16"/>
            <p:cNvSpPr>
              <a:spLocks noChangeShapeType="1"/>
            </p:cNvSpPr>
            <p:nvPr/>
          </p:nvSpPr>
          <p:spPr bwMode="auto">
            <a:xfrm>
              <a:off x="4127" y="3515"/>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0204" name="WordArt 17"/>
            <p:cNvSpPr>
              <a:spLocks noChangeArrowheads="1" noChangeShapeType="1" noTextEdit="1"/>
            </p:cNvSpPr>
            <p:nvPr/>
          </p:nvSpPr>
          <p:spPr bwMode="auto">
            <a:xfrm>
              <a:off x="4127" y="799"/>
              <a:ext cx="1134" cy="227"/>
            </a:xfrm>
            <a:prstGeom prst="rect">
              <a:avLst/>
            </a:prstGeom>
          </p:spPr>
          <p:txBody>
            <a:bodyPr wrap="none" fromWordArt="1">
              <a:prstTxWarp prst="textPlain">
                <a:avLst>
                  <a:gd name="adj" fmla="val 44093"/>
                </a:avLst>
              </a:prstTxWarp>
            </a:bodyPr>
            <a:lstStyle/>
            <a:p>
              <a:pPr algn="ctr"/>
              <a:r>
                <a:rPr lang="en-IN" sz="3600" i="1" kern="10">
                  <a:ln w="9525">
                    <a:solidFill>
                      <a:srgbClr val="000000"/>
                    </a:solidFill>
                    <a:round/>
                    <a:headEnd/>
                    <a:tailEnd/>
                  </a:ln>
                  <a:solidFill>
                    <a:srgbClr val="FFFF00"/>
                  </a:solidFill>
                  <a:effectLst>
                    <a:outerShdw dist="35921" dir="2700000" algn="ctr" rotWithShape="0">
                      <a:srgbClr val="808080">
                        <a:alpha val="79999"/>
                      </a:srgbClr>
                    </a:outerShdw>
                  </a:effectLst>
                  <a:latin typeface="Arial Black"/>
                </a:rPr>
                <a:t>Memory</a:t>
              </a:r>
            </a:p>
          </p:txBody>
        </p:sp>
        <p:sp>
          <p:nvSpPr>
            <p:cNvPr id="50205" name="Line 18"/>
            <p:cNvSpPr>
              <a:spLocks noChangeShapeType="1"/>
            </p:cNvSpPr>
            <p:nvPr/>
          </p:nvSpPr>
          <p:spPr bwMode="auto">
            <a:xfrm>
              <a:off x="4127" y="1366"/>
              <a:ext cx="1021"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28575">
                  <a:solidFill>
                    <a:srgbClr val="000000"/>
                  </a:solidFill>
                  <a:round/>
                  <a:headEnd/>
                  <a:tailEnd/>
                </a14:hiddenLine>
              </a:ext>
            </a:extLst>
          </p:spPr>
          <p:txBody>
            <a:bodyPr wrap="none" lIns="0" tIns="0" rIns="0" bIns="0" anchor="ctr">
              <a:spAutoFit/>
            </a:bodyPr>
            <a:lstStyle/>
            <a:p>
              <a:endParaRPr lang="en-IN"/>
            </a:p>
          </p:txBody>
        </p:sp>
        <p:sp>
          <p:nvSpPr>
            <p:cNvPr id="50206" name="Line 19"/>
            <p:cNvSpPr>
              <a:spLocks noChangeShapeType="1"/>
            </p:cNvSpPr>
            <p:nvPr/>
          </p:nvSpPr>
          <p:spPr bwMode="auto">
            <a:xfrm>
              <a:off x="4127" y="1593"/>
              <a:ext cx="1021"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28575">
                  <a:solidFill>
                    <a:srgbClr val="000000"/>
                  </a:solidFill>
                  <a:round/>
                  <a:headEnd/>
                  <a:tailEnd/>
                </a14:hiddenLine>
              </a:ext>
            </a:extLst>
          </p:spPr>
          <p:txBody>
            <a:bodyPr wrap="none" lIns="0" tIns="0" rIns="0" bIns="0" anchor="ctr">
              <a:spAutoFit/>
            </a:bodyPr>
            <a:lstStyle/>
            <a:p>
              <a:endParaRPr lang="en-IN"/>
            </a:p>
          </p:txBody>
        </p:sp>
        <p:sp>
          <p:nvSpPr>
            <p:cNvPr id="50207" name="Line 20"/>
            <p:cNvSpPr>
              <a:spLocks noChangeShapeType="1"/>
            </p:cNvSpPr>
            <p:nvPr/>
          </p:nvSpPr>
          <p:spPr bwMode="auto">
            <a:xfrm>
              <a:off x="4127" y="1820"/>
              <a:ext cx="1021"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28575">
                  <a:solidFill>
                    <a:srgbClr val="000000"/>
                  </a:solidFill>
                  <a:round/>
                  <a:headEnd/>
                  <a:tailEnd/>
                </a14:hiddenLine>
              </a:ext>
            </a:extLst>
          </p:spPr>
          <p:txBody>
            <a:bodyPr wrap="none" lIns="0" tIns="0" rIns="0" bIns="0" anchor="ctr">
              <a:spAutoFit/>
            </a:bodyPr>
            <a:lstStyle/>
            <a:p>
              <a:endParaRPr lang="en-IN"/>
            </a:p>
          </p:txBody>
        </p:sp>
        <p:sp>
          <p:nvSpPr>
            <p:cNvPr id="50208" name="Text Box 21"/>
            <p:cNvSpPr txBox="1">
              <a:spLocks noChangeArrowheads="1"/>
            </p:cNvSpPr>
            <p:nvPr/>
          </p:nvSpPr>
          <p:spPr bwMode="auto">
            <a:xfrm>
              <a:off x="3787" y="1139"/>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endParaRPr lang="en-US" sz="2000" b="1">
                <a:solidFill>
                  <a:schemeClr val="accent1"/>
                </a:solidFill>
                <a:cs typeface="Arial" pitchFamily="34" charset="0"/>
              </a:endParaRPr>
            </a:p>
          </p:txBody>
        </p:sp>
        <p:sp>
          <p:nvSpPr>
            <p:cNvPr id="50209" name="Text Box 22"/>
            <p:cNvSpPr txBox="1">
              <a:spLocks noChangeArrowheads="1"/>
            </p:cNvSpPr>
            <p:nvPr/>
          </p:nvSpPr>
          <p:spPr bwMode="auto">
            <a:xfrm>
              <a:off x="3787" y="1366"/>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endParaRPr lang="en-US" sz="2000" b="1">
                <a:solidFill>
                  <a:schemeClr val="accent1"/>
                </a:solidFill>
                <a:cs typeface="Arial" pitchFamily="34" charset="0"/>
              </a:endParaRPr>
            </a:p>
          </p:txBody>
        </p:sp>
        <p:sp>
          <p:nvSpPr>
            <p:cNvPr id="50210" name="Text Box 23"/>
            <p:cNvSpPr txBox="1">
              <a:spLocks noChangeArrowheads="1"/>
            </p:cNvSpPr>
            <p:nvPr/>
          </p:nvSpPr>
          <p:spPr bwMode="auto">
            <a:xfrm>
              <a:off x="3787" y="1593"/>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endParaRPr lang="en-US" sz="2000" b="1">
                <a:solidFill>
                  <a:schemeClr val="accent1"/>
                </a:solidFill>
                <a:cs typeface="Arial" pitchFamily="34" charset="0"/>
              </a:endParaRPr>
            </a:p>
          </p:txBody>
        </p:sp>
      </p:grpSp>
      <p:sp>
        <p:nvSpPr>
          <p:cNvPr id="344088" name="Text Box 24"/>
          <p:cNvSpPr txBox="1">
            <a:spLocks noChangeArrowheads="1"/>
          </p:cNvSpPr>
          <p:nvPr/>
        </p:nvSpPr>
        <p:spPr bwMode="auto">
          <a:xfrm>
            <a:off x="3851275" y="3968750"/>
            <a:ext cx="1439863" cy="358775"/>
          </a:xfrm>
          <a:prstGeom prst="rect">
            <a:avLst/>
          </a:prstGeom>
          <a:solidFill>
            <a:srgbClr val="00FFFF"/>
          </a:solidFill>
          <a:ln w="28575" algn="ctr">
            <a:solidFill>
              <a:schemeClr val="tx1"/>
            </a:solidFill>
            <a:miter lim="800000"/>
            <a:headEnd/>
            <a:tailEnd/>
          </a:ln>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dirty="0" smtClean="0">
                <a:latin typeface="Times New Roman" pitchFamily="18" charset="0"/>
                <a:cs typeface="Times New Roman" pitchFamily="18" charset="0"/>
              </a:rPr>
              <a:t>R2 </a:t>
            </a:r>
            <a:r>
              <a:rPr lang="en-US" sz="2000" b="1" dirty="0">
                <a:latin typeface="Times New Roman" pitchFamily="18" charset="0"/>
                <a:cs typeface="Times New Roman" pitchFamily="18" charset="0"/>
              </a:rPr>
              <a:t>= </a:t>
            </a:r>
            <a:r>
              <a:rPr lang="en-US" sz="2000" b="1" dirty="0">
                <a:solidFill>
                  <a:schemeClr val="accent1"/>
                </a:solidFill>
                <a:latin typeface="Times New Roman" pitchFamily="18" charset="0"/>
                <a:cs typeface="Times New Roman" pitchFamily="18" charset="0"/>
              </a:rPr>
              <a:t>100</a:t>
            </a:r>
          </a:p>
        </p:txBody>
      </p:sp>
      <p:cxnSp>
        <p:nvCxnSpPr>
          <p:cNvPr id="344089" name="AutoShape 25"/>
          <p:cNvCxnSpPr>
            <a:cxnSpLocks noChangeShapeType="1"/>
            <a:stCxn id="344088" idx="0"/>
            <a:endCxn id="344093" idx="4"/>
          </p:cNvCxnSpPr>
          <p:nvPr/>
        </p:nvCxnSpPr>
        <p:spPr bwMode="auto">
          <a:xfrm rot="-5400000">
            <a:off x="4406106" y="3788569"/>
            <a:ext cx="331788" cy="0"/>
          </a:xfrm>
          <a:prstGeom prst="straightConnector1">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sp>
        <p:nvSpPr>
          <p:cNvPr id="344090" name="Text Box 26"/>
          <p:cNvSpPr txBox="1">
            <a:spLocks noChangeArrowheads="1"/>
          </p:cNvSpPr>
          <p:nvPr/>
        </p:nvSpPr>
        <p:spPr bwMode="auto">
          <a:xfrm>
            <a:off x="6551613" y="4508500"/>
            <a:ext cx="1620837"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marL="3175"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solidFill>
                  <a:schemeClr val="accent2"/>
                </a:solidFill>
                <a:cs typeface="Arial" pitchFamily="34" charset="0"/>
              </a:rPr>
              <a:t>1  1  0  A</a:t>
            </a:r>
          </a:p>
        </p:txBody>
      </p:sp>
      <p:cxnSp>
        <p:nvCxnSpPr>
          <p:cNvPr id="344091" name="AutoShape 27"/>
          <p:cNvCxnSpPr>
            <a:cxnSpLocks noChangeShapeType="1"/>
          </p:cNvCxnSpPr>
          <p:nvPr/>
        </p:nvCxnSpPr>
        <p:spPr bwMode="auto">
          <a:xfrm rot="5400000">
            <a:off x="6461919" y="5679282"/>
            <a:ext cx="1620837" cy="0"/>
          </a:xfrm>
          <a:prstGeom prst="straightConnector1">
            <a:avLst/>
          </a:prstGeom>
          <a:noFill/>
          <a:ln w="28575">
            <a:solidFill>
              <a:schemeClr val="accent2"/>
            </a:solidFill>
            <a:round/>
            <a:headEnd/>
            <a:tailEnd type="triangle" w="lg" len="lg"/>
          </a:ln>
          <a:extLst>
            <a:ext uri="{909E8E84-426E-40DD-AFC4-6F175D3DCCD1}">
              <a14:hiddenFill xmlns:a14="http://schemas.microsoft.com/office/drawing/2010/main">
                <a:noFill/>
              </a14:hiddenFill>
            </a:ext>
          </a:extLst>
        </p:spPr>
      </p:cxnSp>
      <p:sp>
        <p:nvSpPr>
          <p:cNvPr id="344092" name="Text Box 28"/>
          <p:cNvSpPr txBox="1">
            <a:spLocks noChangeArrowheads="1"/>
          </p:cNvSpPr>
          <p:nvPr/>
        </p:nvSpPr>
        <p:spPr bwMode="auto">
          <a:xfrm>
            <a:off x="3851275" y="2528888"/>
            <a:ext cx="1439863" cy="358775"/>
          </a:xfrm>
          <a:prstGeom prst="rect">
            <a:avLst/>
          </a:prstGeom>
          <a:solidFill>
            <a:srgbClr val="00FFFF"/>
          </a:solidFill>
          <a:ln w="28575" algn="ctr">
            <a:solidFill>
              <a:schemeClr val="tx1"/>
            </a:solidFill>
            <a:miter lim="800000"/>
            <a:headEnd/>
            <a:tailEnd/>
          </a:ln>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dirty="0" smtClean="0">
                <a:latin typeface="Times New Roman" pitchFamily="18" charset="0"/>
                <a:cs typeface="Times New Roman" pitchFamily="18" charset="0"/>
              </a:rPr>
              <a:t>X1 </a:t>
            </a:r>
            <a:r>
              <a:rPr lang="en-US" sz="2000" b="1" dirty="0">
                <a:latin typeface="Times New Roman" pitchFamily="18" charset="0"/>
                <a:cs typeface="Times New Roman" pitchFamily="18" charset="0"/>
              </a:rPr>
              <a:t>= </a:t>
            </a:r>
            <a:r>
              <a:rPr lang="en-US" sz="2000" b="1" dirty="0">
                <a:solidFill>
                  <a:schemeClr val="accent1"/>
                </a:solidFill>
                <a:latin typeface="Times New Roman" pitchFamily="18" charset="0"/>
                <a:cs typeface="Times New Roman" pitchFamily="18" charset="0"/>
              </a:rPr>
              <a:t>2</a:t>
            </a:r>
          </a:p>
        </p:txBody>
      </p:sp>
      <p:sp>
        <p:nvSpPr>
          <p:cNvPr id="344093" name="Oval 29"/>
          <p:cNvSpPr>
            <a:spLocks noChangeArrowheads="1"/>
          </p:cNvSpPr>
          <p:nvPr/>
        </p:nvSpPr>
        <p:spPr bwMode="auto">
          <a:xfrm>
            <a:off x="4392613" y="3248025"/>
            <a:ext cx="358775" cy="360363"/>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0" tIns="0" rIns="0" bIns="0" anchor="ctr"/>
          <a:lstStyle/>
          <a:p>
            <a:pPr algn="ctr" eaLnBrk="0" hangingPunct="0">
              <a:lnSpc>
                <a:spcPct val="90000"/>
              </a:lnSpc>
              <a:spcBef>
                <a:spcPct val="50000"/>
              </a:spcBef>
              <a:buClr>
                <a:schemeClr val="bg1"/>
              </a:buClr>
              <a:buFont typeface="Arial" pitchFamily="34" charset="0"/>
              <a:buNone/>
            </a:pPr>
            <a:r>
              <a:rPr lang="en-US" b="1">
                <a:cs typeface="Arial" pitchFamily="34" charset="0"/>
              </a:rPr>
              <a:t>+</a:t>
            </a:r>
          </a:p>
        </p:txBody>
      </p:sp>
      <p:cxnSp>
        <p:nvCxnSpPr>
          <p:cNvPr id="344094" name="AutoShape 30"/>
          <p:cNvCxnSpPr>
            <a:cxnSpLocks noChangeShapeType="1"/>
            <a:stCxn id="344092" idx="2"/>
            <a:endCxn id="344093" idx="0"/>
          </p:cNvCxnSpPr>
          <p:nvPr/>
        </p:nvCxnSpPr>
        <p:spPr bwMode="auto">
          <a:xfrm rot="5400000">
            <a:off x="4406106" y="3067844"/>
            <a:ext cx="331788" cy="0"/>
          </a:xfrm>
          <a:prstGeom prst="straightConnector1">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cxnSp>
        <p:nvCxnSpPr>
          <p:cNvPr id="344095" name="AutoShape 31"/>
          <p:cNvCxnSpPr>
            <a:cxnSpLocks noChangeShapeType="1"/>
            <a:stCxn id="344093" idx="6"/>
            <a:endCxn id="50195" idx="1"/>
          </p:cNvCxnSpPr>
          <p:nvPr/>
        </p:nvCxnSpPr>
        <p:spPr bwMode="auto">
          <a:xfrm>
            <a:off x="4765675" y="3429000"/>
            <a:ext cx="1249363" cy="1262063"/>
          </a:xfrm>
          <a:prstGeom prst="curvedConnector3">
            <a:avLst>
              <a:gd name="adj1" fmla="val 70648"/>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sp>
        <p:nvSpPr>
          <p:cNvPr id="3" name="TextBox 2"/>
          <p:cNvSpPr txBox="1"/>
          <p:nvPr/>
        </p:nvSpPr>
        <p:spPr>
          <a:xfrm>
            <a:off x="251519" y="1988344"/>
            <a:ext cx="3599755" cy="3416320"/>
          </a:xfrm>
          <a:prstGeom prst="rect">
            <a:avLst/>
          </a:prstGeom>
          <a:noFill/>
        </p:spPr>
        <p:txBody>
          <a:bodyPr wrap="square" rtlCol="0">
            <a:spAutoFit/>
          </a:bodyPr>
          <a:lstStyle/>
          <a:p>
            <a:r>
              <a:rPr lang="en-US" sz="2400" dirty="0" smtClean="0">
                <a:latin typeface="Arial" pitchFamily="34" charset="0"/>
                <a:cs typeface="Arial" pitchFamily="34" charset="0"/>
              </a:rPr>
              <a:t>   X (</a:t>
            </a:r>
            <a:r>
              <a:rPr lang="en-US" sz="2400" dirty="0" err="1" smtClean="0">
                <a:latin typeface="Arial" pitchFamily="34" charset="0"/>
                <a:cs typeface="Arial" pitchFamily="34" charset="0"/>
              </a:rPr>
              <a:t>Ri</a:t>
            </a:r>
            <a:r>
              <a:rPr lang="en-US" sz="2400" dirty="0" smtClean="0">
                <a:latin typeface="Arial" pitchFamily="34" charset="0"/>
                <a:cs typeface="Arial" pitchFamily="34" charset="0"/>
              </a:rPr>
              <a:t>)</a:t>
            </a:r>
          </a:p>
          <a:p>
            <a:endParaRPr lang="en-US" sz="2400" dirty="0" smtClean="0">
              <a:latin typeface="Arial" pitchFamily="34" charset="0"/>
              <a:cs typeface="Arial" pitchFamily="34" charset="0"/>
            </a:endParaRPr>
          </a:p>
          <a:p>
            <a:r>
              <a:rPr lang="en-US" sz="2400" dirty="0" smtClean="0">
                <a:latin typeface="Arial" pitchFamily="34" charset="0"/>
                <a:cs typeface="Arial" pitchFamily="34" charset="0"/>
              </a:rPr>
              <a:t>Where X denotes the constant value contained in the instruction and </a:t>
            </a:r>
            <a:r>
              <a:rPr lang="en-US" sz="2400" dirty="0" err="1" smtClean="0">
                <a:latin typeface="Arial" pitchFamily="34" charset="0"/>
                <a:cs typeface="Arial" pitchFamily="34" charset="0"/>
              </a:rPr>
              <a:t>Ri</a:t>
            </a:r>
            <a:r>
              <a:rPr lang="en-US" sz="2400" dirty="0" smtClean="0">
                <a:latin typeface="Arial" pitchFamily="34" charset="0"/>
                <a:cs typeface="Arial" pitchFamily="34" charset="0"/>
              </a:rPr>
              <a:t> is the name of the register involved.</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Example:</a:t>
            </a:r>
            <a:r>
              <a:rPr lang="en-IN" sz="2400" dirty="0" smtClean="0">
                <a:latin typeface="Arial" pitchFamily="34" charset="0"/>
                <a:cs typeface="Arial" pitchFamily="34" charset="0"/>
              </a:rPr>
              <a:t>Add X1(R2),R0</a:t>
            </a:r>
          </a:p>
        </p:txBody>
      </p:sp>
      <p:sp>
        <p:nvSpPr>
          <p:cNvPr id="6" name="TextBox 5"/>
          <p:cNvSpPr txBox="1"/>
          <p:nvPr/>
        </p:nvSpPr>
        <p:spPr>
          <a:xfrm>
            <a:off x="251519" y="5580063"/>
            <a:ext cx="6035775" cy="1200329"/>
          </a:xfrm>
          <a:prstGeom prst="rect">
            <a:avLst/>
          </a:prstGeom>
          <a:noFill/>
        </p:spPr>
        <p:txBody>
          <a:bodyPr wrap="square" rtlCol="0">
            <a:spAutoFit/>
          </a:bodyPr>
          <a:lstStyle/>
          <a:p>
            <a:r>
              <a:rPr lang="en-US" sz="2400" dirty="0">
                <a:latin typeface="Arial" pitchFamily="34" charset="0"/>
                <a:cs typeface="Arial" pitchFamily="34" charset="0"/>
              </a:rPr>
              <a:t>If X1 =2, and </a:t>
            </a:r>
            <a:r>
              <a:rPr lang="en-US" sz="2400" dirty="0" smtClean="0">
                <a:latin typeface="Arial" pitchFamily="34" charset="0"/>
                <a:cs typeface="Arial" pitchFamily="34" charset="0"/>
              </a:rPr>
              <a:t>R2=100 then the figure shows that the contents of memory 102 is accessed to add with R0 and stored in R0</a:t>
            </a:r>
            <a:r>
              <a:rPr lang="en-IN" sz="2400" dirty="0" smtClean="0"/>
              <a:t> </a:t>
            </a:r>
            <a:endParaRPr lang="en-US" sz="2400" dirty="0">
              <a:latin typeface="Arial" pitchFamily="34" charset="0"/>
              <a:cs typeface="Arial" pitchFamily="34" charset="0"/>
            </a:endParaRPr>
          </a:p>
        </p:txBody>
      </p:sp>
    </p:spTree>
    <p:extLst>
      <p:ext uri="{BB962C8B-B14F-4D97-AF65-F5344CB8AC3E}">
        <p14:creationId xmlns:p14="http://schemas.microsoft.com/office/powerpoint/2010/main" val="41172475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344067">
                                            <p:txEl>
                                              <p:pRg st="0" end="0"/>
                                            </p:txEl>
                                          </p:spTgt>
                                        </p:tgtEl>
                                        <p:attrNameLst>
                                          <p:attrName>style.visibility</p:attrName>
                                        </p:attrNameLst>
                                      </p:cBhvr>
                                      <p:to>
                                        <p:strVal val="visible"/>
                                      </p:to>
                                    </p:set>
                                    <p:animEffect transition="in" filter="wipe(left)">
                                      <p:cBhvr>
                                        <p:cTn id="7" dur="500"/>
                                        <p:tgtEl>
                                          <p:spTgt spid="344067">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44067">
                                            <p:txEl>
                                              <p:pRg st="1" end="1"/>
                                            </p:txEl>
                                          </p:spTgt>
                                        </p:tgtEl>
                                        <p:attrNameLst>
                                          <p:attrName>style.visibility</p:attrName>
                                        </p:attrNameLst>
                                      </p:cBhvr>
                                      <p:to>
                                        <p:strVal val="visible"/>
                                      </p:to>
                                    </p:set>
                                    <p:animEffect transition="in" filter="wipe(left)">
                                      <p:cBhvr>
                                        <p:cTn id="11" dur="500"/>
                                        <p:tgtEl>
                                          <p:spTgt spid="344067">
                                            <p:txEl>
                                              <p:pRg st="1" end="1"/>
                                            </p:txEl>
                                          </p:spTgt>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4067">
                                            <p:txEl>
                                              <p:pRg st="2" end="2"/>
                                            </p:txEl>
                                          </p:spTgt>
                                        </p:tgtEl>
                                        <p:attrNameLst>
                                          <p:attrName>style.visibility</p:attrName>
                                        </p:attrNameLst>
                                      </p:cBhvr>
                                      <p:to>
                                        <p:strVal val="visible"/>
                                      </p:to>
                                    </p:set>
                                    <p:animEffect transition="in" filter="wipe(left)">
                                      <p:cBhvr>
                                        <p:cTn id="15" dur="500"/>
                                        <p:tgtEl>
                                          <p:spTgt spid="344067">
                                            <p:txEl>
                                              <p:pRg st="2" end="2"/>
                                            </p:txEl>
                                          </p:spTgt>
                                        </p:tgtEl>
                                      </p:cBhvr>
                                    </p:animEffect>
                                  </p:childTnLst>
                                </p:cTn>
                              </p:par>
                            </p:childTnLst>
                          </p:cTn>
                        </p:par>
                        <p:par>
                          <p:cTn id="16" fill="hold" nodeType="afterGroup">
                            <p:stCondLst>
                              <p:cond delay="1500"/>
                            </p:stCondLst>
                            <p:childTnLst>
                              <p:par>
                                <p:cTn id="17" presetID="22" presetClass="entr" presetSubtype="1"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up)">
                                      <p:cBhvr>
                                        <p:cTn id="19" dur="500"/>
                                        <p:tgtEl>
                                          <p:spTgt spid="2"/>
                                        </p:tgtEl>
                                      </p:cBhvr>
                                    </p:animEffect>
                                  </p:childTnLst>
                                </p:cTn>
                              </p:par>
                            </p:childTnLst>
                          </p:cTn>
                        </p:par>
                        <p:par>
                          <p:cTn id="20" fill="hold" nodeType="afterGroup">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344092"/>
                                        </p:tgtEl>
                                        <p:attrNameLst>
                                          <p:attrName>style.visibility</p:attrName>
                                        </p:attrNameLst>
                                      </p:cBhvr>
                                      <p:to>
                                        <p:strVal val="visible"/>
                                      </p:to>
                                    </p:set>
                                    <p:animEffect transition="in" filter="wipe(up)">
                                      <p:cBhvr>
                                        <p:cTn id="23" dur="500"/>
                                        <p:tgtEl>
                                          <p:spTgt spid="344092"/>
                                        </p:tgtEl>
                                      </p:cBhvr>
                                    </p:animEffect>
                                  </p:childTnLst>
                                </p:cTn>
                              </p:par>
                            </p:childTnLst>
                          </p:cTn>
                        </p:par>
                        <p:par>
                          <p:cTn id="24" fill="hold" nodeType="afterGroup">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344088"/>
                                        </p:tgtEl>
                                        <p:attrNameLst>
                                          <p:attrName>style.visibility</p:attrName>
                                        </p:attrNameLst>
                                      </p:cBhvr>
                                      <p:to>
                                        <p:strVal val="visible"/>
                                      </p:to>
                                    </p:set>
                                    <p:animEffect transition="in" filter="wipe(up)">
                                      <p:cBhvr>
                                        <p:cTn id="27" dur="500"/>
                                        <p:tgtEl>
                                          <p:spTgt spid="344088"/>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1" fill="hold" nodeType="clickEffect">
                                  <p:stCondLst>
                                    <p:cond delay="0"/>
                                  </p:stCondLst>
                                  <p:childTnLst>
                                    <p:set>
                                      <p:cBhvr>
                                        <p:cTn id="31" dur="1" fill="hold">
                                          <p:stCondLst>
                                            <p:cond delay="0"/>
                                          </p:stCondLst>
                                        </p:cTn>
                                        <p:tgtEl>
                                          <p:spTgt spid="344094"/>
                                        </p:tgtEl>
                                        <p:attrNameLst>
                                          <p:attrName>style.visibility</p:attrName>
                                        </p:attrNameLst>
                                      </p:cBhvr>
                                      <p:to>
                                        <p:strVal val="visible"/>
                                      </p:to>
                                    </p:set>
                                    <p:animEffect transition="in" filter="wipe(up)">
                                      <p:cBhvr>
                                        <p:cTn id="32" dur="500"/>
                                        <p:tgtEl>
                                          <p:spTgt spid="344094"/>
                                        </p:tgtEl>
                                      </p:cBhvr>
                                    </p:animEffect>
                                  </p:childTnLst>
                                </p:cTn>
                              </p:par>
                            </p:childTnLst>
                          </p:cTn>
                        </p:par>
                        <p:par>
                          <p:cTn id="33" fill="hold" nodeType="afterGroup">
                            <p:stCondLst>
                              <p:cond delay="500"/>
                            </p:stCondLst>
                            <p:childTnLst>
                              <p:par>
                                <p:cTn id="34" presetID="22" presetClass="entr" presetSubtype="4" fill="hold" nodeType="afterEffect">
                                  <p:stCondLst>
                                    <p:cond delay="0"/>
                                  </p:stCondLst>
                                  <p:childTnLst>
                                    <p:set>
                                      <p:cBhvr>
                                        <p:cTn id="35" dur="1" fill="hold">
                                          <p:stCondLst>
                                            <p:cond delay="0"/>
                                          </p:stCondLst>
                                        </p:cTn>
                                        <p:tgtEl>
                                          <p:spTgt spid="344089"/>
                                        </p:tgtEl>
                                        <p:attrNameLst>
                                          <p:attrName>style.visibility</p:attrName>
                                        </p:attrNameLst>
                                      </p:cBhvr>
                                      <p:to>
                                        <p:strVal val="visible"/>
                                      </p:to>
                                    </p:set>
                                    <p:animEffect transition="in" filter="wipe(down)">
                                      <p:cBhvr>
                                        <p:cTn id="36" dur="500"/>
                                        <p:tgtEl>
                                          <p:spTgt spid="344089"/>
                                        </p:tgtEl>
                                      </p:cBhvr>
                                    </p:animEffect>
                                  </p:childTnLst>
                                </p:cTn>
                              </p:par>
                            </p:childTnLst>
                          </p:cTn>
                        </p:par>
                        <p:par>
                          <p:cTn id="37" fill="hold" nodeType="afterGroup">
                            <p:stCondLst>
                              <p:cond delay="1000"/>
                            </p:stCondLst>
                            <p:childTnLst>
                              <p:par>
                                <p:cTn id="38" presetID="22" presetClass="entr" presetSubtype="8" fill="hold" grpId="0" nodeType="afterEffect">
                                  <p:stCondLst>
                                    <p:cond delay="0"/>
                                  </p:stCondLst>
                                  <p:childTnLst>
                                    <p:set>
                                      <p:cBhvr>
                                        <p:cTn id="39" dur="1" fill="hold">
                                          <p:stCondLst>
                                            <p:cond delay="0"/>
                                          </p:stCondLst>
                                        </p:cTn>
                                        <p:tgtEl>
                                          <p:spTgt spid="344093"/>
                                        </p:tgtEl>
                                        <p:attrNameLst>
                                          <p:attrName>style.visibility</p:attrName>
                                        </p:attrNameLst>
                                      </p:cBhvr>
                                      <p:to>
                                        <p:strVal val="visible"/>
                                      </p:to>
                                    </p:set>
                                    <p:animEffect transition="in" filter="wipe(left)">
                                      <p:cBhvr>
                                        <p:cTn id="40" dur="500"/>
                                        <p:tgtEl>
                                          <p:spTgt spid="344093"/>
                                        </p:tgtEl>
                                      </p:cBhvr>
                                    </p:animEffect>
                                  </p:childTnLst>
                                </p:cTn>
                              </p:par>
                            </p:childTnLst>
                          </p:cTn>
                        </p:par>
                        <p:par>
                          <p:cTn id="41" fill="hold" nodeType="afterGroup">
                            <p:stCondLst>
                              <p:cond delay="1500"/>
                            </p:stCondLst>
                            <p:childTnLst>
                              <p:par>
                                <p:cTn id="42" presetID="22" presetClass="entr" presetSubtype="1" fill="hold" nodeType="afterEffect">
                                  <p:stCondLst>
                                    <p:cond delay="0"/>
                                  </p:stCondLst>
                                  <p:childTnLst>
                                    <p:set>
                                      <p:cBhvr>
                                        <p:cTn id="43" dur="1" fill="hold">
                                          <p:stCondLst>
                                            <p:cond delay="0"/>
                                          </p:stCondLst>
                                        </p:cTn>
                                        <p:tgtEl>
                                          <p:spTgt spid="344095"/>
                                        </p:tgtEl>
                                        <p:attrNameLst>
                                          <p:attrName>style.visibility</p:attrName>
                                        </p:attrNameLst>
                                      </p:cBhvr>
                                      <p:to>
                                        <p:strVal val="visible"/>
                                      </p:to>
                                    </p:set>
                                    <p:animEffect transition="in" filter="wipe(up)">
                                      <p:cBhvr>
                                        <p:cTn id="44" dur="500"/>
                                        <p:tgtEl>
                                          <p:spTgt spid="344095"/>
                                        </p:tgtEl>
                                      </p:cBhvr>
                                    </p:animEffect>
                                  </p:childTnLst>
                                </p:cTn>
                              </p:par>
                            </p:childTnLst>
                          </p:cTn>
                        </p:par>
                        <p:par>
                          <p:cTn id="45" fill="hold" nodeType="afterGroup">
                            <p:stCondLst>
                              <p:cond delay="2000"/>
                            </p:stCondLst>
                            <p:childTnLst>
                              <p:par>
                                <p:cTn id="46" presetID="22" presetClass="entr" presetSubtype="8" fill="hold" grpId="0" nodeType="afterEffect">
                                  <p:stCondLst>
                                    <p:cond delay="0"/>
                                  </p:stCondLst>
                                  <p:childTnLst>
                                    <p:set>
                                      <p:cBhvr>
                                        <p:cTn id="47" dur="1" fill="hold">
                                          <p:stCondLst>
                                            <p:cond delay="0"/>
                                          </p:stCondLst>
                                        </p:cTn>
                                        <p:tgtEl>
                                          <p:spTgt spid="344090"/>
                                        </p:tgtEl>
                                        <p:attrNameLst>
                                          <p:attrName>style.visibility</p:attrName>
                                        </p:attrNameLst>
                                      </p:cBhvr>
                                      <p:to>
                                        <p:strVal val="visible"/>
                                      </p:to>
                                    </p:set>
                                    <p:animEffect transition="in" filter="wipe(left)">
                                      <p:cBhvr>
                                        <p:cTn id="48" dur="500"/>
                                        <p:tgtEl>
                                          <p:spTgt spid="344090"/>
                                        </p:tgtEl>
                                      </p:cBhvr>
                                    </p:animEffect>
                                  </p:childTnLst>
                                </p:cTn>
                              </p:par>
                            </p:childTnLst>
                          </p:cTn>
                        </p:par>
                        <p:par>
                          <p:cTn id="49" fill="hold" nodeType="afterGroup">
                            <p:stCondLst>
                              <p:cond delay="2500"/>
                            </p:stCondLst>
                            <p:childTnLst>
                              <p:par>
                                <p:cTn id="50" presetID="22" presetClass="entr" presetSubtype="1" fill="hold" nodeType="afterEffect">
                                  <p:stCondLst>
                                    <p:cond delay="0"/>
                                  </p:stCondLst>
                                  <p:childTnLst>
                                    <p:set>
                                      <p:cBhvr>
                                        <p:cTn id="51" dur="1" fill="hold">
                                          <p:stCondLst>
                                            <p:cond delay="0"/>
                                          </p:stCondLst>
                                        </p:cTn>
                                        <p:tgtEl>
                                          <p:spTgt spid="344091"/>
                                        </p:tgtEl>
                                        <p:attrNameLst>
                                          <p:attrName>style.visibility</p:attrName>
                                        </p:attrNameLst>
                                      </p:cBhvr>
                                      <p:to>
                                        <p:strVal val="visible"/>
                                      </p:to>
                                    </p:set>
                                    <p:animEffect transition="in" filter="wipe(up)">
                                      <p:cBhvr>
                                        <p:cTn id="52" dur="500"/>
                                        <p:tgtEl>
                                          <p:spTgt spid="3440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4088" grpId="0" animBg="1"/>
      <p:bldP spid="344090" grpId="0"/>
      <p:bldP spid="344092" grpId="0" animBg="1"/>
      <p:bldP spid="344093"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p:cNvGrpSpPr>
          <p:nvPr/>
        </p:nvGrpSpPr>
        <p:grpSpPr bwMode="auto">
          <a:xfrm>
            <a:off x="6011863" y="1268413"/>
            <a:ext cx="2341562" cy="5040312"/>
            <a:chOff x="3787" y="799"/>
            <a:chExt cx="1475" cy="3175"/>
          </a:xfrm>
        </p:grpSpPr>
        <p:sp>
          <p:nvSpPr>
            <p:cNvPr id="49170" name="AutoShape 3"/>
            <p:cNvSpPr>
              <a:spLocks noChangeArrowheads="1"/>
            </p:cNvSpPr>
            <p:nvPr/>
          </p:nvSpPr>
          <p:spPr bwMode="auto">
            <a:xfrm>
              <a:off x="4127" y="1026"/>
              <a:ext cx="1135" cy="2948"/>
            </a:xfrm>
            <a:prstGeom prst="cube">
              <a:avLst>
                <a:gd name="adj" fmla="val 11102"/>
              </a:avLst>
            </a:prstGeom>
            <a:solidFill>
              <a:srgbClr val="E6E6E6"/>
            </a:solidFill>
            <a:ln w="28575">
              <a:solidFill>
                <a:schemeClr val="tx1"/>
              </a:solidFill>
              <a:miter lim="800000"/>
              <a:headEnd/>
              <a:tailEnd/>
            </a:ln>
          </p:spPr>
          <p:txBody>
            <a:bodyPr lIns="0" tIns="0" rIns="0" bIns="0" anchor="ctr"/>
            <a:lstStyle/>
            <a:p>
              <a:pPr algn="ctr" eaLnBrk="0" hangingPunct="0">
                <a:lnSpc>
                  <a:spcPct val="90000"/>
                </a:lnSpc>
                <a:spcBef>
                  <a:spcPct val="50000"/>
                </a:spcBef>
                <a:buClr>
                  <a:schemeClr val="bg1"/>
                </a:buClr>
                <a:buFont typeface="Arial" pitchFamily="34" charset="0"/>
                <a:buNone/>
              </a:pPr>
              <a:endParaRPr lang="en-US" b="1">
                <a:cs typeface="Arial" pitchFamily="34" charset="0"/>
              </a:endParaRPr>
            </a:p>
          </p:txBody>
        </p:sp>
        <p:sp>
          <p:nvSpPr>
            <p:cNvPr id="49171" name="Text Box 4"/>
            <p:cNvSpPr txBox="1">
              <a:spLocks noChangeArrowheads="1"/>
            </p:cNvSpPr>
            <p:nvPr/>
          </p:nvSpPr>
          <p:spPr bwMode="auto">
            <a:xfrm>
              <a:off x="3787" y="2387"/>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100</a:t>
              </a:r>
              <a:endParaRPr lang="en-US" sz="2000" b="1">
                <a:solidFill>
                  <a:schemeClr val="accent1"/>
                </a:solidFill>
                <a:cs typeface="Arial" pitchFamily="34" charset="0"/>
              </a:endParaRPr>
            </a:p>
          </p:txBody>
        </p:sp>
        <p:sp>
          <p:nvSpPr>
            <p:cNvPr id="49172" name="Text Box 5"/>
            <p:cNvSpPr txBox="1">
              <a:spLocks noChangeArrowheads="1"/>
            </p:cNvSpPr>
            <p:nvPr/>
          </p:nvSpPr>
          <p:spPr bwMode="auto">
            <a:xfrm>
              <a:off x="3788" y="2614"/>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101</a:t>
              </a:r>
              <a:endParaRPr lang="en-US" sz="2000" b="1">
                <a:solidFill>
                  <a:schemeClr val="accent1"/>
                </a:solidFill>
                <a:cs typeface="Arial" pitchFamily="34" charset="0"/>
              </a:endParaRPr>
            </a:p>
          </p:txBody>
        </p:sp>
        <p:sp>
          <p:nvSpPr>
            <p:cNvPr id="49173" name="Text Box 6"/>
            <p:cNvSpPr txBox="1">
              <a:spLocks noChangeArrowheads="1"/>
            </p:cNvSpPr>
            <p:nvPr/>
          </p:nvSpPr>
          <p:spPr bwMode="auto">
            <a:xfrm>
              <a:off x="3789" y="2841"/>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102</a:t>
              </a:r>
              <a:endParaRPr lang="en-US" sz="2000" b="1">
                <a:solidFill>
                  <a:schemeClr val="accent1"/>
                </a:solidFill>
                <a:cs typeface="Arial" pitchFamily="34" charset="0"/>
              </a:endParaRPr>
            </a:p>
          </p:txBody>
        </p:sp>
        <p:sp>
          <p:nvSpPr>
            <p:cNvPr id="49174" name="Text Box 7"/>
            <p:cNvSpPr txBox="1">
              <a:spLocks noChangeArrowheads="1"/>
            </p:cNvSpPr>
            <p:nvPr/>
          </p:nvSpPr>
          <p:spPr bwMode="auto">
            <a:xfrm>
              <a:off x="3790" y="3068"/>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103</a:t>
              </a:r>
              <a:endParaRPr lang="en-US" sz="2000" b="1">
                <a:solidFill>
                  <a:schemeClr val="accent1"/>
                </a:solidFill>
                <a:cs typeface="Arial" pitchFamily="34" charset="0"/>
              </a:endParaRPr>
            </a:p>
          </p:txBody>
        </p:sp>
        <p:sp>
          <p:nvSpPr>
            <p:cNvPr id="49175" name="Text Box 8"/>
            <p:cNvSpPr txBox="1">
              <a:spLocks noChangeArrowheads="1"/>
            </p:cNvSpPr>
            <p:nvPr/>
          </p:nvSpPr>
          <p:spPr bwMode="auto">
            <a:xfrm>
              <a:off x="3791" y="3295"/>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104</a:t>
              </a:r>
              <a:endParaRPr lang="en-US" sz="2000" b="1">
                <a:solidFill>
                  <a:schemeClr val="accent1"/>
                </a:solidFill>
                <a:cs typeface="Arial" pitchFamily="34" charset="0"/>
              </a:endParaRPr>
            </a:p>
          </p:txBody>
        </p:sp>
        <p:sp>
          <p:nvSpPr>
            <p:cNvPr id="49176" name="Line 9"/>
            <p:cNvSpPr>
              <a:spLocks noChangeShapeType="1"/>
            </p:cNvSpPr>
            <p:nvPr/>
          </p:nvSpPr>
          <p:spPr bwMode="auto">
            <a:xfrm>
              <a:off x="4127" y="2385"/>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49177" name="Line 10"/>
            <p:cNvSpPr>
              <a:spLocks noChangeShapeType="1"/>
            </p:cNvSpPr>
            <p:nvPr/>
          </p:nvSpPr>
          <p:spPr bwMode="auto">
            <a:xfrm>
              <a:off x="4127" y="2611"/>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49178" name="Line 11"/>
            <p:cNvSpPr>
              <a:spLocks noChangeShapeType="1"/>
            </p:cNvSpPr>
            <p:nvPr/>
          </p:nvSpPr>
          <p:spPr bwMode="auto">
            <a:xfrm>
              <a:off x="4127" y="2837"/>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49179" name="Line 12"/>
            <p:cNvSpPr>
              <a:spLocks noChangeShapeType="1"/>
            </p:cNvSpPr>
            <p:nvPr/>
          </p:nvSpPr>
          <p:spPr bwMode="auto">
            <a:xfrm>
              <a:off x="4127" y="3063"/>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49180" name="Line 13"/>
            <p:cNvSpPr>
              <a:spLocks noChangeShapeType="1"/>
            </p:cNvSpPr>
            <p:nvPr/>
          </p:nvSpPr>
          <p:spPr bwMode="auto">
            <a:xfrm>
              <a:off x="4127" y="3289"/>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49181" name="Line 14"/>
            <p:cNvSpPr>
              <a:spLocks noChangeShapeType="1"/>
            </p:cNvSpPr>
            <p:nvPr/>
          </p:nvSpPr>
          <p:spPr bwMode="auto">
            <a:xfrm>
              <a:off x="4127" y="3515"/>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49182" name="WordArt 15"/>
            <p:cNvSpPr>
              <a:spLocks noChangeArrowheads="1" noChangeShapeType="1" noTextEdit="1"/>
            </p:cNvSpPr>
            <p:nvPr/>
          </p:nvSpPr>
          <p:spPr bwMode="auto">
            <a:xfrm>
              <a:off x="4127" y="799"/>
              <a:ext cx="1134" cy="227"/>
            </a:xfrm>
            <a:prstGeom prst="rect">
              <a:avLst/>
            </a:prstGeom>
          </p:spPr>
          <p:txBody>
            <a:bodyPr wrap="none" fromWordArt="1">
              <a:prstTxWarp prst="textPlain">
                <a:avLst>
                  <a:gd name="adj" fmla="val 44093"/>
                </a:avLst>
              </a:prstTxWarp>
            </a:bodyPr>
            <a:lstStyle/>
            <a:p>
              <a:pPr algn="ctr"/>
              <a:r>
                <a:rPr lang="en-IN" sz="3600" i="1" kern="10">
                  <a:ln w="9525">
                    <a:solidFill>
                      <a:srgbClr val="000000"/>
                    </a:solidFill>
                    <a:round/>
                    <a:headEnd/>
                    <a:tailEnd/>
                  </a:ln>
                  <a:solidFill>
                    <a:srgbClr val="FFFF00"/>
                  </a:solidFill>
                  <a:effectLst>
                    <a:outerShdw dist="35921" dir="2700000" algn="ctr" rotWithShape="0">
                      <a:srgbClr val="808080">
                        <a:alpha val="79999"/>
                      </a:srgbClr>
                    </a:outerShdw>
                  </a:effectLst>
                  <a:latin typeface="Arial Black"/>
                </a:rPr>
                <a:t>Memory</a:t>
              </a:r>
            </a:p>
          </p:txBody>
        </p:sp>
        <p:sp>
          <p:nvSpPr>
            <p:cNvPr id="49183" name="Line 16"/>
            <p:cNvSpPr>
              <a:spLocks noChangeShapeType="1"/>
            </p:cNvSpPr>
            <p:nvPr/>
          </p:nvSpPr>
          <p:spPr bwMode="auto">
            <a:xfrm>
              <a:off x="4127" y="1366"/>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49184" name="Line 17"/>
            <p:cNvSpPr>
              <a:spLocks noChangeShapeType="1"/>
            </p:cNvSpPr>
            <p:nvPr/>
          </p:nvSpPr>
          <p:spPr bwMode="auto">
            <a:xfrm>
              <a:off x="4127" y="1593"/>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49185" name="Line 18"/>
            <p:cNvSpPr>
              <a:spLocks noChangeShapeType="1"/>
            </p:cNvSpPr>
            <p:nvPr/>
          </p:nvSpPr>
          <p:spPr bwMode="auto">
            <a:xfrm>
              <a:off x="4127" y="1820"/>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49186" name="Text Box 19"/>
            <p:cNvSpPr txBox="1">
              <a:spLocks noChangeArrowheads="1"/>
            </p:cNvSpPr>
            <p:nvPr/>
          </p:nvSpPr>
          <p:spPr bwMode="auto">
            <a:xfrm>
              <a:off x="3787" y="1139"/>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cs typeface="Arial" pitchFamily="34" charset="0"/>
                </a:rPr>
                <a:t>0</a:t>
              </a:r>
              <a:endParaRPr lang="en-US" sz="2000" b="1">
                <a:solidFill>
                  <a:schemeClr val="accent1"/>
                </a:solidFill>
                <a:cs typeface="Arial" pitchFamily="34" charset="0"/>
              </a:endParaRPr>
            </a:p>
          </p:txBody>
        </p:sp>
        <p:sp>
          <p:nvSpPr>
            <p:cNvPr id="49187" name="Text Box 20"/>
            <p:cNvSpPr txBox="1">
              <a:spLocks noChangeArrowheads="1"/>
            </p:cNvSpPr>
            <p:nvPr/>
          </p:nvSpPr>
          <p:spPr bwMode="auto">
            <a:xfrm>
              <a:off x="3787" y="1366"/>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cs typeface="Arial" pitchFamily="34" charset="0"/>
                </a:rPr>
                <a:t>1</a:t>
              </a:r>
              <a:endParaRPr lang="en-US" sz="2000" b="1">
                <a:solidFill>
                  <a:schemeClr val="accent1"/>
                </a:solidFill>
                <a:cs typeface="Arial" pitchFamily="34" charset="0"/>
              </a:endParaRPr>
            </a:p>
          </p:txBody>
        </p:sp>
        <p:sp>
          <p:nvSpPr>
            <p:cNvPr id="49188" name="Text Box 21"/>
            <p:cNvSpPr txBox="1">
              <a:spLocks noChangeArrowheads="1"/>
            </p:cNvSpPr>
            <p:nvPr/>
          </p:nvSpPr>
          <p:spPr bwMode="auto">
            <a:xfrm>
              <a:off x="3787" y="1593"/>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cs typeface="Arial" pitchFamily="34" charset="0"/>
                </a:rPr>
                <a:t>2</a:t>
              </a:r>
              <a:endParaRPr lang="en-US" sz="2000" b="1">
                <a:solidFill>
                  <a:schemeClr val="accent1"/>
                </a:solidFill>
                <a:cs typeface="Arial" pitchFamily="34" charset="0"/>
              </a:endParaRPr>
            </a:p>
          </p:txBody>
        </p:sp>
      </p:grpSp>
      <p:sp>
        <p:nvSpPr>
          <p:cNvPr id="343063" name="Rectangle 23"/>
          <p:cNvSpPr>
            <a:spLocks noGrp="1" noChangeArrowheads="1"/>
          </p:cNvSpPr>
          <p:nvPr>
            <p:ph type="body" idx="1"/>
          </p:nvPr>
        </p:nvSpPr>
        <p:spPr>
          <a:xfrm>
            <a:off x="474712" y="182562"/>
            <a:ext cx="8327976" cy="1446213"/>
          </a:xfrm>
        </p:spPr>
        <p:txBody>
          <a:bodyPr>
            <a:normAutofit fontScale="92500" lnSpcReduction="10000"/>
          </a:bodyPr>
          <a:lstStyle/>
          <a:p>
            <a:pPr marL="0" indent="0" eaLnBrk="1" hangingPunct="1">
              <a:buNone/>
            </a:pPr>
            <a:r>
              <a:rPr lang="en-US" b="1" dirty="0" smtClean="0">
                <a:solidFill>
                  <a:srgbClr val="FF0000"/>
                </a:solidFill>
              </a:rPr>
              <a:t>Relative Addressing Mode</a:t>
            </a:r>
          </a:p>
          <a:p>
            <a:pPr marL="0" indent="0" eaLnBrk="1" hangingPunct="1">
              <a:buNone/>
            </a:pPr>
            <a:r>
              <a:rPr lang="en-US" dirty="0" smtClean="0"/>
              <a:t>In this addressing mode, the address of the operand  is calculated relative to the PC.</a:t>
            </a:r>
          </a:p>
        </p:txBody>
      </p:sp>
      <p:sp>
        <p:nvSpPr>
          <p:cNvPr id="343064" name="Text Box 24"/>
          <p:cNvSpPr txBox="1">
            <a:spLocks noChangeArrowheads="1"/>
          </p:cNvSpPr>
          <p:nvPr/>
        </p:nvSpPr>
        <p:spPr bwMode="auto">
          <a:xfrm>
            <a:off x="3851275" y="3968750"/>
            <a:ext cx="1439863" cy="358775"/>
          </a:xfrm>
          <a:prstGeom prst="rect">
            <a:avLst/>
          </a:prstGeom>
          <a:solidFill>
            <a:srgbClr val="00FFFF"/>
          </a:solidFill>
          <a:ln w="28575" algn="ctr">
            <a:solidFill>
              <a:schemeClr val="tx1"/>
            </a:solidFill>
            <a:miter lim="800000"/>
            <a:headEnd/>
            <a:tailEnd/>
          </a:ln>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latin typeface="Times New Roman" pitchFamily="18" charset="0"/>
                <a:cs typeface="Times New Roman" pitchFamily="18" charset="0"/>
              </a:rPr>
              <a:t>AR = </a:t>
            </a:r>
            <a:r>
              <a:rPr lang="en-US" sz="2000" b="1">
                <a:solidFill>
                  <a:schemeClr val="accent1"/>
                </a:solidFill>
                <a:latin typeface="Times New Roman" pitchFamily="18" charset="0"/>
                <a:cs typeface="Times New Roman" pitchFamily="18" charset="0"/>
              </a:rPr>
              <a:t>100</a:t>
            </a:r>
          </a:p>
        </p:txBody>
      </p:sp>
      <p:cxnSp>
        <p:nvCxnSpPr>
          <p:cNvPr id="343065" name="AutoShape 25"/>
          <p:cNvCxnSpPr>
            <a:cxnSpLocks noChangeShapeType="1"/>
            <a:stCxn id="343064" idx="0"/>
            <a:endCxn id="343070" idx="4"/>
          </p:cNvCxnSpPr>
          <p:nvPr/>
        </p:nvCxnSpPr>
        <p:spPr bwMode="auto">
          <a:xfrm rot="-5400000">
            <a:off x="4406106" y="3788569"/>
            <a:ext cx="331788" cy="0"/>
          </a:xfrm>
          <a:prstGeom prst="straightConnector1">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sp>
        <p:nvSpPr>
          <p:cNvPr id="343066" name="Text Box 26"/>
          <p:cNvSpPr txBox="1">
            <a:spLocks noChangeArrowheads="1"/>
          </p:cNvSpPr>
          <p:nvPr/>
        </p:nvSpPr>
        <p:spPr bwMode="auto">
          <a:xfrm>
            <a:off x="6551613" y="4508500"/>
            <a:ext cx="1620837"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marL="3175"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solidFill>
                  <a:schemeClr val="accent2"/>
                </a:solidFill>
                <a:cs typeface="Arial" pitchFamily="34" charset="0"/>
              </a:rPr>
              <a:t>1  1  0  A</a:t>
            </a:r>
          </a:p>
        </p:txBody>
      </p:sp>
      <p:cxnSp>
        <p:nvCxnSpPr>
          <p:cNvPr id="343067" name="AutoShape 27"/>
          <p:cNvCxnSpPr>
            <a:cxnSpLocks noChangeShapeType="1"/>
          </p:cNvCxnSpPr>
          <p:nvPr/>
        </p:nvCxnSpPr>
        <p:spPr bwMode="auto">
          <a:xfrm rot="5400000">
            <a:off x="6461919" y="5679282"/>
            <a:ext cx="1620837" cy="0"/>
          </a:xfrm>
          <a:prstGeom prst="straightConnector1">
            <a:avLst/>
          </a:prstGeom>
          <a:noFill/>
          <a:ln w="28575">
            <a:solidFill>
              <a:schemeClr val="accent2"/>
            </a:solidFill>
            <a:round/>
            <a:headEnd/>
            <a:tailEnd type="triangle" w="lg" len="lg"/>
          </a:ln>
          <a:extLst>
            <a:ext uri="{909E8E84-426E-40DD-AFC4-6F175D3DCCD1}">
              <a14:hiddenFill xmlns:a14="http://schemas.microsoft.com/office/drawing/2010/main">
                <a:noFill/>
              </a14:hiddenFill>
            </a:ext>
          </a:extLst>
        </p:spPr>
      </p:cxnSp>
      <p:sp>
        <p:nvSpPr>
          <p:cNvPr id="343068" name="Text Box 28"/>
          <p:cNvSpPr txBox="1">
            <a:spLocks noChangeArrowheads="1"/>
          </p:cNvSpPr>
          <p:nvPr/>
        </p:nvSpPr>
        <p:spPr bwMode="auto">
          <a:xfrm>
            <a:off x="3851275" y="2528888"/>
            <a:ext cx="1439863" cy="358775"/>
          </a:xfrm>
          <a:prstGeom prst="rect">
            <a:avLst/>
          </a:prstGeom>
          <a:solidFill>
            <a:srgbClr val="00FFFF"/>
          </a:solidFill>
          <a:ln w="28575" algn="ctr">
            <a:solidFill>
              <a:schemeClr val="tx1"/>
            </a:solidFill>
            <a:miter lim="800000"/>
            <a:headEnd/>
            <a:tailEnd/>
          </a:ln>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latin typeface="Times New Roman" pitchFamily="18" charset="0"/>
                <a:cs typeface="Times New Roman" pitchFamily="18" charset="0"/>
              </a:rPr>
              <a:t>PC = </a:t>
            </a:r>
            <a:r>
              <a:rPr lang="en-US" sz="2000" b="1">
                <a:solidFill>
                  <a:schemeClr val="accent1"/>
                </a:solidFill>
                <a:latin typeface="Times New Roman" pitchFamily="18" charset="0"/>
                <a:cs typeface="Times New Roman" pitchFamily="18" charset="0"/>
              </a:rPr>
              <a:t>2</a:t>
            </a:r>
          </a:p>
        </p:txBody>
      </p:sp>
      <p:cxnSp>
        <p:nvCxnSpPr>
          <p:cNvPr id="343069" name="AutoShape 29"/>
          <p:cNvCxnSpPr>
            <a:cxnSpLocks noChangeShapeType="1"/>
            <a:stCxn id="343068" idx="3"/>
            <a:endCxn id="49188" idx="1"/>
          </p:cNvCxnSpPr>
          <p:nvPr/>
        </p:nvCxnSpPr>
        <p:spPr bwMode="auto">
          <a:xfrm>
            <a:off x="5305425" y="2708275"/>
            <a:ext cx="706438" cy="1588"/>
          </a:xfrm>
          <a:prstGeom prst="curvedConnector3">
            <a:avLst>
              <a:gd name="adj1" fmla="val 48764"/>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sp>
        <p:nvSpPr>
          <p:cNvPr id="343070" name="Oval 30"/>
          <p:cNvSpPr>
            <a:spLocks noChangeArrowheads="1"/>
          </p:cNvSpPr>
          <p:nvPr/>
        </p:nvSpPr>
        <p:spPr bwMode="auto">
          <a:xfrm>
            <a:off x="4392613" y="3248025"/>
            <a:ext cx="358775" cy="360363"/>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0" tIns="0" rIns="0" bIns="0" anchor="ctr"/>
          <a:lstStyle/>
          <a:p>
            <a:pPr algn="ctr" eaLnBrk="0" hangingPunct="0">
              <a:lnSpc>
                <a:spcPct val="90000"/>
              </a:lnSpc>
              <a:spcBef>
                <a:spcPct val="50000"/>
              </a:spcBef>
              <a:buClr>
                <a:schemeClr val="bg1"/>
              </a:buClr>
              <a:buFont typeface="Arial" pitchFamily="34" charset="0"/>
              <a:buNone/>
            </a:pPr>
            <a:r>
              <a:rPr lang="en-US" b="1">
                <a:cs typeface="Arial" pitchFamily="34" charset="0"/>
              </a:rPr>
              <a:t>+</a:t>
            </a:r>
          </a:p>
        </p:txBody>
      </p:sp>
      <p:cxnSp>
        <p:nvCxnSpPr>
          <p:cNvPr id="343071" name="AutoShape 31"/>
          <p:cNvCxnSpPr>
            <a:cxnSpLocks noChangeShapeType="1"/>
            <a:stCxn id="343068" idx="2"/>
            <a:endCxn id="343070" idx="0"/>
          </p:cNvCxnSpPr>
          <p:nvPr/>
        </p:nvCxnSpPr>
        <p:spPr bwMode="auto">
          <a:xfrm rot="5400000">
            <a:off x="4406106" y="3067844"/>
            <a:ext cx="331788" cy="0"/>
          </a:xfrm>
          <a:prstGeom prst="straightConnector1">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cxnSp>
        <p:nvCxnSpPr>
          <p:cNvPr id="343072" name="AutoShape 32"/>
          <p:cNvCxnSpPr>
            <a:cxnSpLocks noChangeShapeType="1"/>
            <a:stCxn id="343070" idx="6"/>
            <a:endCxn id="49173" idx="1"/>
          </p:cNvCxnSpPr>
          <p:nvPr/>
        </p:nvCxnSpPr>
        <p:spPr bwMode="auto">
          <a:xfrm>
            <a:off x="4765675" y="3429000"/>
            <a:ext cx="1249363" cy="1262063"/>
          </a:xfrm>
          <a:prstGeom prst="curvedConnector3">
            <a:avLst>
              <a:gd name="adj1" fmla="val 69505"/>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sp>
        <p:nvSpPr>
          <p:cNvPr id="343073" name="WordArt 33"/>
          <p:cNvSpPr>
            <a:spLocks noChangeArrowheads="1" noChangeShapeType="1" noTextEdit="1"/>
          </p:cNvSpPr>
          <p:nvPr/>
        </p:nvSpPr>
        <p:spPr bwMode="auto">
          <a:xfrm rot="-1832824">
            <a:off x="6577013" y="2168525"/>
            <a:ext cx="1620837" cy="360363"/>
          </a:xfrm>
          <a:prstGeom prst="rect">
            <a:avLst/>
          </a:prstGeom>
        </p:spPr>
        <p:txBody>
          <a:bodyPr wrap="none" fromWordArt="1">
            <a:prstTxWarp prst="textPlain">
              <a:avLst>
                <a:gd name="adj" fmla="val 50000"/>
              </a:avLst>
            </a:prstTxWarp>
          </a:bodyPr>
          <a:lstStyle/>
          <a:p>
            <a:pPr algn="ctr"/>
            <a:r>
              <a:rPr lang="en-IN" sz="3600" kern="10">
                <a:ln w="9525">
                  <a:solidFill>
                    <a:srgbClr val="000000"/>
                  </a:solidFill>
                  <a:round/>
                  <a:headEnd/>
                  <a:tailEnd/>
                </a:ln>
                <a:solidFill>
                  <a:srgbClr val="00FF00"/>
                </a:solidFill>
                <a:latin typeface="Arial Black"/>
              </a:rPr>
              <a:t>Program</a:t>
            </a:r>
          </a:p>
        </p:txBody>
      </p:sp>
      <p:sp>
        <p:nvSpPr>
          <p:cNvPr id="343074" name="WordArt 34"/>
          <p:cNvSpPr>
            <a:spLocks noChangeArrowheads="1" noChangeShapeType="1" noTextEdit="1"/>
          </p:cNvSpPr>
          <p:nvPr/>
        </p:nvSpPr>
        <p:spPr bwMode="auto">
          <a:xfrm rot="-1832824">
            <a:off x="6770688" y="3917950"/>
            <a:ext cx="862012" cy="368300"/>
          </a:xfrm>
          <a:prstGeom prst="rect">
            <a:avLst/>
          </a:prstGeom>
        </p:spPr>
        <p:txBody>
          <a:bodyPr wrap="none" fromWordArt="1">
            <a:prstTxWarp prst="textPlain">
              <a:avLst>
                <a:gd name="adj" fmla="val 50000"/>
              </a:avLst>
            </a:prstTxWarp>
          </a:bodyPr>
          <a:lstStyle/>
          <a:p>
            <a:pPr algn="ctr"/>
            <a:r>
              <a:rPr lang="en-IN" sz="3600" kern="10">
                <a:ln w="9525">
                  <a:solidFill>
                    <a:srgbClr val="000000"/>
                  </a:solidFill>
                  <a:round/>
                  <a:headEnd/>
                  <a:tailEnd/>
                </a:ln>
                <a:solidFill>
                  <a:srgbClr val="0066FF"/>
                </a:solidFill>
                <a:latin typeface="Arial Black"/>
              </a:rPr>
              <a:t>Data</a:t>
            </a:r>
          </a:p>
        </p:txBody>
      </p:sp>
      <p:sp>
        <p:nvSpPr>
          <p:cNvPr id="343075" name="AutoShape 35"/>
          <p:cNvSpPr>
            <a:spLocks noChangeArrowheads="1"/>
          </p:cNvSpPr>
          <p:nvPr/>
        </p:nvSpPr>
        <p:spPr bwMode="auto">
          <a:xfrm>
            <a:off x="3581400" y="5050631"/>
            <a:ext cx="2339975" cy="900112"/>
          </a:xfrm>
          <a:prstGeom prst="wedgeRoundRectCallout">
            <a:avLst>
              <a:gd name="adj1" fmla="val -6299"/>
              <a:gd name="adj2" fmla="val -130729"/>
              <a:gd name="adj3" fmla="val 16667"/>
            </a:avLst>
          </a:prstGeom>
          <a:noFill/>
          <a:ln w="28575" algn="ctr">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ctr"/>
          <a:lstStyle/>
          <a:p>
            <a:pPr algn="ctr" eaLnBrk="0" hangingPunct="0">
              <a:lnSpc>
                <a:spcPct val="90000"/>
              </a:lnSpc>
              <a:spcBef>
                <a:spcPct val="50000"/>
              </a:spcBef>
              <a:buClr>
                <a:schemeClr val="bg1"/>
              </a:buClr>
              <a:buFont typeface="Arial" pitchFamily="34" charset="0"/>
              <a:buNone/>
            </a:pPr>
            <a:r>
              <a:rPr lang="en-US" b="1" dirty="0">
                <a:cs typeface="Arial" pitchFamily="34" charset="0"/>
              </a:rPr>
              <a:t>Could be Positive or Negative</a:t>
            </a:r>
            <a:br>
              <a:rPr lang="en-US" b="1" dirty="0">
                <a:cs typeface="Arial" pitchFamily="34" charset="0"/>
              </a:rPr>
            </a:br>
            <a:r>
              <a:rPr lang="en-US" b="1" dirty="0">
                <a:cs typeface="Arial" pitchFamily="34" charset="0"/>
              </a:rPr>
              <a:t>(2’s Complement)</a:t>
            </a:r>
          </a:p>
        </p:txBody>
      </p:sp>
      <p:sp>
        <p:nvSpPr>
          <p:cNvPr id="4" name="TextBox 3"/>
          <p:cNvSpPr txBox="1"/>
          <p:nvPr/>
        </p:nvSpPr>
        <p:spPr>
          <a:xfrm>
            <a:off x="395535" y="1808163"/>
            <a:ext cx="3366839" cy="3416320"/>
          </a:xfrm>
          <a:prstGeom prst="rect">
            <a:avLst/>
          </a:prstGeom>
          <a:noFill/>
        </p:spPr>
        <p:txBody>
          <a:bodyPr wrap="square" rtlCol="0">
            <a:spAutoFit/>
          </a:bodyPr>
          <a:lstStyle/>
          <a:p>
            <a:r>
              <a:rPr lang="en-US" sz="2400" dirty="0" smtClean="0"/>
              <a:t>Example:</a:t>
            </a:r>
          </a:p>
          <a:p>
            <a:r>
              <a:rPr lang="en-US" sz="2400" dirty="0" smtClean="0"/>
              <a:t>      Branch &gt; 0 LOOP</a:t>
            </a:r>
            <a:endParaRPr lang="en-US" sz="2400" dirty="0"/>
          </a:p>
          <a:p>
            <a:r>
              <a:rPr lang="en-US" sz="2400" dirty="0" smtClean="0"/>
              <a:t> The effective address of the operand is calculated with respect to PC</a:t>
            </a:r>
          </a:p>
          <a:p>
            <a:endParaRPr lang="en-US" sz="2400" dirty="0"/>
          </a:p>
          <a:p>
            <a:pPr marL="0" lvl="1"/>
            <a:r>
              <a:rPr lang="en-US" sz="2400" i="1" dirty="0">
                <a:latin typeface="Arial" panose="020B0604020202020204" pitchFamily="34" charset="0"/>
                <a:cs typeface="Arial" panose="020B0604020202020204" pitchFamily="34" charset="0"/>
              </a:rPr>
              <a:t>EA</a:t>
            </a:r>
            <a:r>
              <a:rPr lang="en-US" sz="2400" dirty="0">
                <a:latin typeface="Arial" panose="020B0604020202020204" pitchFamily="34" charset="0"/>
                <a:cs typeface="Arial" panose="020B0604020202020204" pitchFamily="34" charset="0"/>
              </a:rPr>
              <a:t> = PC + Relative </a:t>
            </a:r>
            <a:r>
              <a:rPr lang="en-US" sz="2400" dirty="0" err="1">
                <a:latin typeface="Arial" panose="020B0604020202020204" pitchFamily="34" charset="0"/>
                <a:cs typeface="Arial" panose="020B0604020202020204" pitchFamily="34" charset="0"/>
              </a:rPr>
              <a:t>Addr</a:t>
            </a:r>
            <a:endParaRPr lang="en-US" sz="2400" dirty="0">
              <a:latin typeface="Arial" panose="020B0604020202020204" pitchFamily="34" charset="0"/>
              <a:cs typeface="Arial" panose="020B0604020202020204" pitchFamily="34" charset="0"/>
            </a:endParaRPr>
          </a:p>
          <a:p>
            <a:endParaRPr lang="en-IN" sz="2400" dirty="0"/>
          </a:p>
        </p:txBody>
      </p:sp>
    </p:spTree>
    <p:extLst>
      <p:ext uri="{BB962C8B-B14F-4D97-AF65-F5344CB8AC3E}">
        <p14:creationId xmlns:p14="http://schemas.microsoft.com/office/powerpoint/2010/main" val="33414702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343063">
                                            <p:txEl>
                                              <p:pRg st="0" end="0"/>
                                            </p:txEl>
                                          </p:spTgt>
                                        </p:tgtEl>
                                        <p:attrNameLst>
                                          <p:attrName>style.visibility</p:attrName>
                                        </p:attrNameLst>
                                      </p:cBhvr>
                                      <p:to>
                                        <p:strVal val="visible"/>
                                      </p:to>
                                    </p:set>
                                    <p:animEffect transition="in" filter="wipe(left)">
                                      <p:cBhvr>
                                        <p:cTn id="7" dur="500"/>
                                        <p:tgtEl>
                                          <p:spTgt spid="343063">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43063">
                                            <p:txEl>
                                              <p:pRg st="1" end="1"/>
                                            </p:txEl>
                                          </p:spTgt>
                                        </p:tgtEl>
                                        <p:attrNameLst>
                                          <p:attrName>style.visibility</p:attrName>
                                        </p:attrNameLst>
                                      </p:cBhvr>
                                      <p:to>
                                        <p:strVal val="visible"/>
                                      </p:to>
                                    </p:set>
                                    <p:animEffect transition="in" filter="wipe(left)">
                                      <p:cBhvr>
                                        <p:cTn id="11" dur="500"/>
                                        <p:tgtEl>
                                          <p:spTgt spid="343063">
                                            <p:txEl>
                                              <p:pRg st="1" end="1"/>
                                            </p:txEl>
                                          </p:spTgt>
                                        </p:tgtEl>
                                      </p:cBhvr>
                                    </p:animEffect>
                                  </p:childTnLst>
                                </p:cTn>
                              </p:par>
                            </p:childTnLst>
                          </p:cTn>
                        </p:par>
                        <p:par>
                          <p:cTn id="12" fill="hold" nodeType="afterGroup">
                            <p:stCondLst>
                              <p:cond delay="1000"/>
                            </p:stCondLst>
                            <p:childTnLst>
                              <p:par>
                                <p:cTn id="13" presetID="22" presetClass="entr" presetSubtype="1"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up)">
                                      <p:cBhvr>
                                        <p:cTn id="15" dur="500"/>
                                        <p:tgtEl>
                                          <p:spTgt spid="2"/>
                                        </p:tgtEl>
                                      </p:cBhvr>
                                    </p:animEffect>
                                  </p:childTnLst>
                                </p:cTn>
                              </p:par>
                            </p:childTnLst>
                          </p:cTn>
                        </p:par>
                        <p:par>
                          <p:cTn id="16" fill="hold" nodeType="afterGroup">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343068"/>
                                        </p:tgtEl>
                                        <p:attrNameLst>
                                          <p:attrName>style.visibility</p:attrName>
                                        </p:attrNameLst>
                                      </p:cBhvr>
                                      <p:to>
                                        <p:strVal val="visible"/>
                                      </p:to>
                                    </p:set>
                                    <p:animEffect transition="in" filter="wipe(up)">
                                      <p:cBhvr>
                                        <p:cTn id="19" dur="500"/>
                                        <p:tgtEl>
                                          <p:spTgt spid="343068"/>
                                        </p:tgtEl>
                                      </p:cBhvr>
                                    </p:animEffect>
                                  </p:childTnLst>
                                </p:cTn>
                              </p:par>
                            </p:childTnLst>
                          </p:cTn>
                        </p:par>
                        <p:par>
                          <p:cTn id="20" fill="hold" nodeType="afterGroup">
                            <p:stCondLst>
                              <p:cond delay="2000"/>
                            </p:stCondLst>
                            <p:childTnLst>
                              <p:par>
                                <p:cTn id="21" presetID="22" presetClass="entr" presetSubtype="8" fill="hold" nodeType="afterEffect">
                                  <p:stCondLst>
                                    <p:cond delay="0"/>
                                  </p:stCondLst>
                                  <p:childTnLst>
                                    <p:set>
                                      <p:cBhvr>
                                        <p:cTn id="22" dur="1" fill="hold">
                                          <p:stCondLst>
                                            <p:cond delay="0"/>
                                          </p:stCondLst>
                                        </p:cTn>
                                        <p:tgtEl>
                                          <p:spTgt spid="343069"/>
                                        </p:tgtEl>
                                        <p:attrNameLst>
                                          <p:attrName>style.visibility</p:attrName>
                                        </p:attrNameLst>
                                      </p:cBhvr>
                                      <p:to>
                                        <p:strVal val="visible"/>
                                      </p:to>
                                    </p:set>
                                    <p:animEffect transition="in" filter="wipe(left)">
                                      <p:cBhvr>
                                        <p:cTn id="23" dur="500"/>
                                        <p:tgtEl>
                                          <p:spTgt spid="343069"/>
                                        </p:tgtEl>
                                      </p:cBhvr>
                                    </p:animEffect>
                                  </p:childTnLst>
                                </p:cTn>
                              </p:par>
                            </p:childTnLst>
                          </p:cTn>
                        </p:par>
                        <p:par>
                          <p:cTn id="24" fill="hold" nodeType="afterGroup">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343073"/>
                                        </p:tgtEl>
                                        <p:attrNameLst>
                                          <p:attrName>style.visibility</p:attrName>
                                        </p:attrNameLst>
                                      </p:cBhvr>
                                      <p:to>
                                        <p:strVal val="visible"/>
                                      </p:to>
                                    </p:set>
                                    <p:animEffect transition="in" filter="wipe(left)">
                                      <p:cBhvr>
                                        <p:cTn id="27" dur="500"/>
                                        <p:tgtEl>
                                          <p:spTgt spid="343073"/>
                                        </p:tgtEl>
                                      </p:cBhvr>
                                    </p:animEffect>
                                  </p:childTnLst>
                                </p:cTn>
                              </p:par>
                            </p:childTnLst>
                          </p:cTn>
                        </p:par>
                        <p:par>
                          <p:cTn id="28" fill="hold" nodeType="afterGroup">
                            <p:stCondLst>
                              <p:cond delay="3000"/>
                            </p:stCondLst>
                            <p:childTnLst>
                              <p:par>
                                <p:cTn id="29" presetID="22" presetClass="entr" presetSubtype="1" fill="hold" grpId="0" nodeType="afterEffect">
                                  <p:stCondLst>
                                    <p:cond delay="0"/>
                                  </p:stCondLst>
                                  <p:childTnLst>
                                    <p:set>
                                      <p:cBhvr>
                                        <p:cTn id="30" dur="1" fill="hold">
                                          <p:stCondLst>
                                            <p:cond delay="0"/>
                                          </p:stCondLst>
                                        </p:cTn>
                                        <p:tgtEl>
                                          <p:spTgt spid="343064"/>
                                        </p:tgtEl>
                                        <p:attrNameLst>
                                          <p:attrName>style.visibility</p:attrName>
                                        </p:attrNameLst>
                                      </p:cBhvr>
                                      <p:to>
                                        <p:strVal val="visible"/>
                                      </p:to>
                                    </p:set>
                                    <p:animEffect transition="in" filter="wipe(up)">
                                      <p:cBhvr>
                                        <p:cTn id="31" dur="500"/>
                                        <p:tgtEl>
                                          <p:spTgt spid="343064"/>
                                        </p:tgtEl>
                                      </p:cBhvr>
                                    </p:animEffect>
                                  </p:childTnLst>
                                </p:cTn>
                              </p:par>
                            </p:childTnLst>
                          </p:cTn>
                        </p:par>
                        <p:par>
                          <p:cTn id="32" fill="hold" nodeType="afterGroup">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343074"/>
                                        </p:tgtEl>
                                        <p:attrNameLst>
                                          <p:attrName>style.visibility</p:attrName>
                                        </p:attrNameLst>
                                      </p:cBhvr>
                                      <p:to>
                                        <p:strVal val="visible"/>
                                      </p:to>
                                    </p:set>
                                    <p:animEffect transition="in" filter="wipe(left)">
                                      <p:cBhvr>
                                        <p:cTn id="35" dur="500"/>
                                        <p:tgtEl>
                                          <p:spTgt spid="343074"/>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22" presetClass="entr" presetSubtype="1" fill="hold" nodeType="clickEffect">
                                  <p:stCondLst>
                                    <p:cond delay="0"/>
                                  </p:stCondLst>
                                  <p:childTnLst>
                                    <p:set>
                                      <p:cBhvr>
                                        <p:cTn id="39" dur="1" fill="hold">
                                          <p:stCondLst>
                                            <p:cond delay="0"/>
                                          </p:stCondLst>
                                        </p:cTn>
                                        <p:tgtEl>
                                          <p:spTgt spid="343071"/>
                                        </p:tgtEl>
                                        <p:attrNameLst>
                                          <p:attrName>style.visibility</p:attrName>
                                        </p:attrNameLst>
                                      </p:cBhvr>
                                      <p:to>
                                        <p:strVal val="visible"/>
                                      </p:to>
                                    </p:set>
                                    <p:animEffect transition="in" filter="wipe(up)">
                                      <p:cBhvr>
                                        <p:cTn id="40" dur="500"/>
                                        <p:tgtEl>
                                          <p:spTgt spid="343071"/>
                                        </p:tgtEl>
                                      </p:cBhvr>
                                    </p:animEffect>
                                  </p:childTnLst>
                                </p:cTn>
                              </p:par>
                            </p:childTnLst>
                          </p:cTn>
                        </p:par>
                        <p:par>
                          <p:cTn id="41" fill="hold" nodeType="afterGroup">
                            <p:stCondLst>
                              <p:cond delay="500"/>
                            </p:stCondLst>
                            <p:childTnLst>
                              <p:par>
                                <p:cTn id="42" presetID="22" presetClass="entr" presetSubtype="4" fill="hold" nodeType="afterEffect">
                                  <p:stCondLst>
                                    <p:cond delay="0"/>
                                  </p:stCondLst>
                                  <p:childTnLst>
                                    <p:set>
                                      <p:cBhvr>
                                        <p:cTn id="43" dur="1" fill="hold">
                                          <p:stCondLst>
                                            <p:cond delay="0"/>
                                          </p:stCondLst>
                                        </p:cTn>
                                        <p:tgtEl>
                                          <p:spTgt spid="343065"/>
                                        </p:tgtEl>
                                        <p:attrNameLst>
                                          <p:attrName>style.visibility</p:attrName>
                                        </p:attrNameLst>
                                      </p:cBhvr>
                                      <p:to>
                                        <p:strVal val="visible"/>
                                      </p:to>
                                    </p:set>
                                    <p:animEffect transition="in" filter="wipe(down)">
                                      <p:cBhvr>
                                        <p:cTn id="44" dur="500"/>
                                        <p:tgtEl>
                                          <p:spTgt spid="343065"/>
                                        </p:tgtEl>
                                      </p:cBhvr>
                                    </p:animEffect>
                                  </p:childTnLst>
                                </p:cTn>
                              </p:par>
                            </p:childTnLst>
                          </p:cTn>
                        </p:par>
                        <p:par>
                          <p:cTn id="45" fill="hold" nodeType="afterGroup">
                            <p:stCondLst>
                              <p:cond delay="1000"/>
                            </p:stCondLst>
                            <p:childTnLst>
                              <p:par>
                                <p:cTn id="46" presetID="22" presetClass="entr" presetSubtype="8" fill="hold" grpId="0" nodeType="afterEffect">
                                  <p:stCondLst>
                                    <p:cond delay="0"/>
                                  </p:stCondLst>
                                  <p:childTnLst>
                                    <p:set>
                                      <p:cBhvr>
                                        <p:cTn id="47" dur="1" fill="hold">
                                          <p:stCondLst>
                                            <p:cond delay="0"/>
                                          </p:stCondLst>
                                        </p:cTn>
                                        <p:tgtEl>
                                          <p:spTgt spid="343070"/>
                                        </p:tgtEl>
                                        <p:attrNameLst>
                                          <p:attrName>style.visibility</p:attrName>
                                        </p:attrNameLst>
                                      </p:cBhvr>
                                      <p:to>
                                        <p:strVal val="visible"/>
                                      </p:to>
                                    </p:set>
                                    <p:animEffect transition="in" filter="wipe(left)">
                                      <p:cBhvr>
                                        <p:cTn id="48" dur="500"/>
                                        <p:tgtEl>
                                          <p:spTgt spid="343070"/>
                                        </p:tgtEl>
                                      </p:cBhvr>
                                    </p:animEffect>
                                  </p:childTnLst>
                                </p:cTn>
                              </p:par>
                            </p:childTnLst>
                          </p:cTn>
                        </p:par>
                        <p:par>
                          <p:cTn id="49" fill="hold" nodeType="afterGroup">
                            <p:stCondLst>
                              <p:cond delay="1500"/>
                            </p:stCondLst>
                            <p:childTnLst>
                              <p:par>
                                <p:cTn id="50" presetID="22" presetClass="entr" presetSubtype="1" fill="hold" nodeType="afterEffect">
                                  <p:stCondLst>
                                    <p:cond delay="0"/>
                                  </p:stCondLst>
                                  <p:childTnLst>
                                    <p:set>
                                      <p:cBhvr>
                                        <p:cTn id="51" dur="1" fill="hold">
                                          <p:stCondLst>
                                            <p:cond delay="0"/>
                                          </p:stCondLst>
                                        </p:cTn>
                                        <p:tgtEl>
                                          <p:spTgt spid="343072"/>
                                        </p:tgtEl>
                                        <p:attrNameLst>
                                          <p:attrName>style.visibility</p:attrName>
                                        </p:attrNameLst>
                                      </p:cBhvr>
                                      <p:to>
                                        <p:strVal val="visible"/>
                                      </p:to>
                                    </p:set>
                                    <p:animEffect transition="in" filter="wipe(up)">
                                      <p:cBhvr>
                                        <p:cTn id="52" dur="500"/>
                                        <p:tgtEl>
                                          <p:spTgt spid="343072"/>
                                        </p:tgtEl>
                                      </p:cBhvr>
                                    </p:animEffect>
                                  </p:childTnLst>
                                </p:cTn>
                              </p:par>
                            </p:childTnLst>
                          </p:cTn>
                        </p:par>
                        <p:par>
                          <p:cTn id="53" fill="hold" nodeType="afterGroup">
                            <p:stCondLst>
                              <p:cond delay="2000"/>
                            </p:stCondLst>
                            <p:childTnLst>
                              <p:par>
                                <p:cTn id="54" presetID="22" presetClass="entr" presetSubtype="8" fill="hold" grpId="0" nodeType="afterEffect">
                                  <p:stCondLst>
                                    <p:cond delay="0"/>
                                  </p:stCondLst>
                                  <p:childTnLst>
                                    <p:set>
                                      <p:cBhvr>
                                        <p:cTn id="55" dur="1" fill="hold">
                                          <p:stCondLst>
                                            <p:cond delay="0"/>
                                          </p:stCondLst>
                                        </p:cTn>
                                        <p:tgtEl>
                                          <p:spTgt spid="343066"/>
                                        </p:tgtEl>
                                        <p:attrNameLst>
                                          <p:attrName>style.visibility</p:attrName>
                                        </p:attrNameLst>
                                      </p:cBhvr>
                                      <p:to>
                                        <p:strVal val="visible"/>
                                      </p:to>
                                    </p:set>
                                    <p:animEffect transition="in" filter="wipe(left)">
                                      <p:cBhvr>
                                        <p:cTn id="56" dur="500"/>
                                        <p:tgtEl>
                                          <p:spTgt spid="343066"/>
                                        </p:tgtEl>
                                      </p:cBhvr>
                                    </p:animEffect>
                                  </p:childTnLst>
                                </p:cTn>
                              </p:par>
                            </p:childTnLst>
                          </p:cTn>
                        </p:par>
                        <p:par>
                          <p:cTn id="57" fill="hold" nodeType="afterGroup">
                            <p:stCondLst>
                              <p:cond delay="2500"/>
                            </p:stCondLst>
                            <p:childTnLst>
                              <p:par>
                                <p:cTn id="58" presetID="22" presetClass="entr" presetSubtype="1" fill="hold" nodeType="afterEffect">
                                  <p:stCondLst>
                                    <p:cond delay="0"/>
                                  </p:stCondLst>
                                  <p:childTnLst>
                                    <p:set>
                                      <p:cBhvr>
                                        <p:cTn id="59" dur="1" fill="hold">
                                          <p:stCondLst>
                                            <p:cond delay="0"/>
                                          </p:stCondLst>
                                        </p:cTn>
                                        <p:tgtEl>
                                          <p:spTgt spid="343067"/>
                                        </p:tgtEl>
                                        <p:attrNameLst>
                                          <p:attrName>style.visibility</p:attrName>
                                        </p:attrNameLst>
                                      </p:cBhvr>
                                      <p:to>
                                        <p:strVal val="visible"/>
                                      </p:to>
                                    </p:set>
                                    <p:animEffect transition="in" filter="wipe(up)">
                                      <p:cBhvr>
                                        <p:cTn id="60" dur="500"/>
                                        <p:tgtEl>
                                          <p:spTgt spid="343067"/>
                                        </p:tgtEl>
                                      </p:cBhvr>
                                    </p:animEffect>
                                  </p:childTnLst>
                                </p:cTn>
                              </p:par>
                            </p:childTnLst>
                          </p:cTn>
                        </p:par>
                      </p:childTnLst>
                    </p:cTn>
                  </p:par>
                  <p:par>
                    <p:cTn id="61" fill="hold" nodeType="clickPar">
                      <p:stCondLst>
                        <p:cond delay="indefinite"/>
                      </p:stCondLst>
                      <p:childTnLst>
                        <p:par>
                          <p:cTn id="62" fill="hold" nodeType="withGroup">
                            <p:stCondLst>
                              <p:cond delay="0"/>
                            </p:stCondLst>
                            <p:childTnLst>
                              <p:par>
                                <p:cTn id="63" presetID="22" presetClass="entr" presetSubtype="1" fill="hold" grpId="0" nodeType="clickEffect">
                                  <p:stCondLst>
                                    <p:cond delay="0"/>
                                  </p:stCondLst>
                                  <p:childTnLst>
                                    <p:set>
                                      <p:cBhvr>
                                        <p:cTn id="64" dur="1" fill="hold">
                                          <p:stCondLst>
                                            <p:cond delay="0"/>
                                          </p:stCondLst>
                                        </p:cTn>
                                        <p:tgtEl>
                                          <p:spTgt spid="343075"/>
                                        </p:tgtEl>
                                        <p:attrNameLst>
                                          <p:attrName>style.visibility</p:attrName>
                                        </p:attrNameLst>
                                      </p:cBhvr>
                                      <p:to>
                                        <p:strVal val="visible"/>
                                      </p:to>
                                    </p:set>
                                    <p:animEffect transition="in" filter="wipe(up)">
                                      <p:cBhvr>
                                        <p:cTn id="65" dur="500"/>
                                        <p:tgtEl>
                                          <p:spTgt spid="3430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3064" grpId="0" animBg="1"/>
      <p:bldP spid="343066" grpId="0"/>
      <p:bldP spid="343068" grpId="0" animBg="1"/>
      <p:bldP spid="343070" grpId="0" animBg="1"/>
      <p:bldP spid="343073" grpId="0" animBg="1"/>
      <p:bldP spid="343074" grpId="0" animBg="1"/>
      <p:bldP spid="343075"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1" name="Rectangle 3"/>
          <p:cNvSpPr>
            <a:spLocks noGrp="1" noChangeArrowheads="1"/>
          </p:cNvSpPr>
          <p:nvPr>
            <p:ph type="body" idx="1"/>
          </p:nvPr>
        </p:nvSpPr>
        <p:spPr>
          <a:xfrm>
            <a:off x="0" y="188640"/>
            <a:ext cx="9144000" cy="2248173"/>
          </a:xfrm>
        </p:spPr>
        <p:txBody>
          <a:bodyPr/>
          <a:lstStyle/>
          <a:p>
            <a:pPr marL="0" indent="0" eaLnBrk="1" hangingPunct="1">
              <a:buNone/>
            </a:pPr>
            <a:r>
              <a:rPr lang="en-US" dirty="0" smtClean="0">
                <a:solidFill>
                  <a:srgbClr val="FF0000"/>
                </a:solidFill>
              </a:rPr>
              <a:t>Base Register addressing mode</a:t>
            </a:r>
          </a:p>
          <a:p>
            <a:pPr lvl="1" eaLnBrk="1" hangingPunct="1"/>
            <a:r>
              <a:rPr lang="en-US" i="1" dirty="0" smtClean="0"/>
              <a:t>EA</a:t>
            </a:r>
            <a:r>
              <a:rPr lang="en-US" dirty="0" smtClean="0"/>
              <a:t> = Base Register + Relative </a:t>
            </a:r>
            <a:r>
              <a:rPr lang="en-US" dirty="0" err="1" smtClean="0"/>
              <a:t>Addr</a:t>
            </a:r>
            <a:endParaRPr lang="en-US" dirty="0" smtClean="0"/>
          </a:p>
          <a:p>
            <a:pPr marL="457200" lvl="1" indent="0" eaLnBrk="1" hangingPunct="1">
              <a:buNone/>
            </a:pPr>
            <a:r>
              <a:rPr lang="en-US" dirty="0" smtClean="0"/>
              <a:t>BR = Base Register;  AR = Relative Address</a:t>
            </a:r>
          </a:p>
        </p:txBody>
      </p:sp>
      <p:grpSp>
        <p:nvGrpSpPr>
          <p:cNvPr id="2" name="Group 4"/>
          <p:cNvGrpSpPr>
            <a:grpSpLocks/>
          </p:cNvGrpSpPr>
          <p:nvPr/>
        </p:nvGrpSpPr>
        <p:grpSpPr bwMode="auto">
          <a:xfrm>
            <a:off x="6407844" y="1627708"/>
            <a:ext cx="2341562" cy="5040312"/>
            <a:chOff x="3787" y="799"/>
            <a:chExt cx="1475" cy="3175"/>
          </a:xfrm>
        </p:grpSpPr>
        <p:sp>
          <p:nvSpPr>
            <p:cNvPr id="51221" name="AutoShape 5"/>
            <p:cNvSpPr>
              <a:spLocks noChangeArrowheads="1"/>
            </p:cNvSpPr>
            <p:nvPr/>
          </p:nvSpPr>
          <p:spPr bwMode="auto">
            <a:xfrm>
              <a:off x="4127" y="1026"/>
              <a:ext cx="1135" cy="2948"/>
            </a:xfrm>
            <a:prstGeom prst="cube">
              <a:avLst>
                <a:gd name="adj" fmla="val 11102"/>
              </a:avLst>
            </a:prstGeom>
            <a:solidFill>
              <a:srgbClr val="E6E6E6"/>
            </a:solidFill>
            <a:ln w="28575">
              <a:solidFill>
                <a:schemeClr val="tx1"/>
              </a:solidFill>
              <a:miter lim="800000"/>
              <a:headEnd/>
              <a:tailEnd/>
            </a:ln>
          </p:spPr>
          <p:txBody>
            <a:bodyPr lIns="0" tIns="0" rIns="0" bIns="0" anchor="ctr"/>
            <a:lstStyle/>
            <a:p>
              <a:pPr algn="ctr" eaLnBrk="0" hangingPunct="0">
                <a:lnSpc>
                  <a:spcPct val="90000"/>
                </a:lnSpc>
                <a:spcBef>
                  <a:spcPct val="50000"/>
                </a:spcBef>
                <a:buClr>
                  <a:schemeClr val="bg1"/>
                </a:buClr>
                <a:buFont typeface="Arial" pitchFamily="34" charset="0"/>
                <a:buNone/>
              </a:pPr>
              <a:endParaRPr lang="en-US" b="1">
                <a:cs typeface="Arial" pitchFamily="34" charset="0"/>
              </a:endParaRPr>
            </a:p>
          </p:txBody>
        </p:sp>
        <p:sp>
          <p:nvSpPr>
            <p:cNvPr id="51222" name="Text Box 6"/>
            <p:cNvSpPr txBox="1">
              <a:spLocks noChangeArrowheads="1"/>
            </p:cNvSpPr>
            <p:nvPr/>
          </p:nvSpPr>
          <p:spPr bwMode="auto">
            <a:xfrm>
              <a:off x="3787" y="2387"/>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100</a:t>
              </a:r>
              <a:endParaRPr lang="en-US" sz="2000" b="1">
                <a:solidFill>
                  <a:schemeClr val="accent1"/>
                </a:solidFill>
                <a:cs typeface="Arial" pitchFamily="34" charset="0"/>
              </a:endParaRPr>
            </a:p>
          </p:txBody>
        </p:sp>
        <p:sp>
          <p:nvSpPr>
            <p:cNvPr id="51223" name="Text Box 7"/>
            <p:cNvSpPr txBox="1">
              <a:spLocks noChangeArrowheads="1"/>
            </p:cNvSpPr>
            <p:nvPr/>
          </p:nvSpPr>
          <p:spPr bwMode="auto">
            <a:xfrm>
              <a:off x="3788" y="2614"/>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101</a:t>
              </a:r>
              <a:endParaRPr lang="en-US" sz="2000" b="1">
                <a:solidFill>
                  <a:schemeClr val="accent1"/>
                </a:solidFill>
                <a:cs typeface="Arial" pitchFamily="34" charset="0"/>
              </a:endParaRPr>
            </a:p>
          </p:txBody>
        </p:sp>
        <p:sp>
          <p:nvSpPr>
            <p:cNvPr id="51224" name="Text Box 8"/>
            <p:cNvSpPr txBox="1">
              <a:spLocks noChangeArrowheads="1"/>
            </p:cNvSpPr>
            <p:nvPr/>
          </p:nvSpPr>
          <p:spPr bwMode="auto">
            <a:xfrm>
              <a:off x="3789" y="2841"/>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102</a:t>
              </a:r>
              <a:endParaRPr lang="en-US" sz="2000" b="1">
                <a:solidFill>
                  <a:schemeClr val="accent1"/>
                </a:solidFill>
                <a:cs typeface="Arial" pitchFamily="34" charset="0"/>
              </a:endParaRPr>
            </a:p>
          </p:txBody>
        </p:sp>
        <p:sp>
          <p:nvSpPr>
            <p:cNvPr id="51225" name="Text Box 9"/>
            <p:cNvSpPr txBox="1">
              <a:spLocks noChangeArrowheads="1"/>
            </p:cNvSpPr>
            <p:nvPr/>
          </p:nvSpPr>
          <p:spPr bwMode="auto">
            <a:xfrm>
              <a:off x="3790" y="3068"/>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103</a:t>
              </a:r>
              <a:endParaRPr lang="en-US" sz="2000" b="1">
                <a:solidFill>
                  <a:schemeClr val="accent1"/>
                </a:solidFill>
                <a:cs typeface="Arial" pitchFamily="34" charset="0"/>
              </a:endParaRPr>
            </a:p>
          </p:txBody>
        </p:sp>
        <p:sp>
          <p:nvSpPr>
            <p:cNvPr id="51226" name="Text Box 10"/>
            <p:cNvSpPr txBox="1">
              <a:spLocks noChangeArrowheads="1"/>
            </p:cNvSpPr>
            <p:nvPr/>
          </p:nvSpPr>
          <p:spPr bwMode="auto">
            <a:xfrm>
              <a:off x="3791" y="3295"/>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nSpc>
                  <a:spcPct val="90000"/>
                </a:lnSpc>
                <a:spcBef>
                  <a:spcPct val="50000"/>
                </a:spcBef>
                <a:buClr>
                  <a:schemeClr val="bg1"/>
                </a:buClr>
                <a:buFont typeface="Arial" pitchFamily="34" charset="0"/>
                <a:buNone/>
              </a:pPr>
              <a:r>
                <a:rPr lang="en-US" sz="2000" b="1">
                  <a:cs typeface="Arial" pitchFamily="34" charset="0"/>
                </a:rPr>
                <a:t>104</a:t>
              </a:r>
              <a:endParaRPr lang="en-US" sz="2000" b="1">
                <a:solidFill>
                  <a:schemeClr val="accent1"/>
                </a:solidFill>
                <a:cs typeface="Arial" pitchFamily="34" charset="0"/>
              </a:endParaRPr>
            </a:p>
          </p:txBody>
        </p:sp>
        <p:sp>
          <p:nvSpPr>
            <p:cNvPr id="51227" name="Line 11"/>
            <p:cNvSpPr>
              <a:spLocks noChangeShapeType="1"/>
            </p:cNvSpPr>
            <p:nvPr/>
          </p:nvSpPr>
          <p:spPr bwMode="auto">
            <a:xfrm>
              <a:off x="4127" y="2385"/>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1228" name="Line 12"/>
            <p:cNvSpPr>
              <a:spLocks noChangeShapeType="1"/>
            </p:cNvSpPr>
            <p:nvPr/>
          </p:nvSpPr>
          <p:spPr bwMode="auto">
            <a:xfrm>
              <a:off x="4127" y="2611"/>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1229" name="Line 13"/>
            <p:cNvSpPr>
              <a:spLocks noChangeShapeType="1"/>
            </p:cNvSpPr>
            <p:nvPr/>
          </p:nvSpPr>
          <p:spPr bwMode="auto">
            <a:xfrm>
              <a:off x="4127" y="2837"/>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1230" name="Line 14"/>
            <p:cNvSpPr>
              <a:spLocks noChangeShapeType="1"/>
            </p:cNvSpPr>
            <p:nvPr/>
          </p:nvSpPr>
          <p:spPr bwMode="auto">
            <a:xfrm>
              <a:off x="4127" y="3063"/>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1231" name="Line 15"/>
            <p:cNvSpPr>
              <a:spLocks noChangeShapeType="1"/>
            </p:cNvSpPr>
            <p:nvPr/>
          </p:nvSpPr>
          <p:spPr bwMode="auto">
            <a:xfrm>
              <a:off x="4127" y="3289"/>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1232" name="Line 16"/>
            <p:cNvSpPr>
              <a:spLocks noChangeShapeType="1"/>
            </p:cNvSpPr>
            <p:nvPr/>
          </p:nvSpPr>
          <p:spPr bwMode="auto">
            <a:xfrm>
              <a:off x="4127" y="3515"/>
              <a:ext cx="1021"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wrap="none" lIns="0" tIns="0" rIns="0" bIns="0" anchor="ctr">
              <a:spAutoFit/>
            </a:bodyPr>
            <a:lstStyle/>
            <a:p>
              <a:endParaRPr lang="en-IN"/>
            </a:p>
          </p:txBody>
        </p:sp>
        <p:sp>
          <p:nvSpPr>
            <p:cNvPr id="51233" name="WordArt 17"/>
            <p:cNvSpPr>
              <a:spLocks noChangeArrowheads="1" noChangeShapeType="1" noTextEdit="1"/>
            </p:cNvSpPr>
            <p:nvPr/>
          </p:nvSpPr>
          <p:spPr bwMode="auto">
            <a:xfrm>
              <a:off x="4127" y="799"/>
              <a:ext cx="1134" cy="227"/>
            </a:xfrm>
            <a:prstGeom prst="rect">
              <a:avLst/>
            </a:prstGeom>
          </p:spPr>
          <p:txBody>
            <a:bodyPr wrap="none" fromWordArt="1">
              <a:prstTxWarp prst="textPlain">
                <a:avLst>
                  <a:gd name="adj" fmla="val 44093"/>
                </a:avLst>
              </a:prstTxWarp>
            </a:bodyPr>
            <a:lstStyle/>
            <a:p>
              <a:pPr algn="ctr"/>
              <a:r>
                <a:rPr lang="en-IN" sz="3600" i="1" kern="10">
                  <a:ln w="9525">
                    <a:solidFill>
                      <a:srgbClr val="000000"/>
                    </a:solidFill>
                    <a:round/>
                    <a:headEnd/>
                    <a:tailEnd/>
                  </a:ln>
                  <a:solidFill>
                    <a:srgbClr val="FFFF00"/>
                  </a:solidFill>
                  <a:effectLst>
                    <a:outerShdw dist="35921" dir="2700000" algn="ctr" rotWithShape="0">
                      <a:srgbClr val="808080">
                        <a:alpha val="79999"/>
                      </a:srgbClr>
                    </a:outerShdw>
                  </a:effectLst>
                  <a:latin typeface="Arial Black"/>
                </a:rPr>
                <a:t>Memory</a:t>
              </a:r>
            </a:p>
          </p:txBody>
        </p:sp>
        <p:sp>
          <p:nvSpPr>
            <p:cNvPr id="51234" name="Line 18"/>
            <p:cNvSpPr>
              <a:spLocks noChangeShapeType="1"/>
            </p:cNvSpPr>
            <p:nvPr/>
          </p:nvSpPr>
          <p:spPr bwMode="auto">
            <a:xfrm>
              <a:off x="4127" y="1366"/>
              <a:ext cx="1021"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28575">
                  <a:solidFill>
                    <a:srgbClr val="000000"/>
                  </a:solidFill>
                  <a:round/>
                  <a:headEnd/>
                  <a:tailEnd/>
                </a14:hiddenLine>
              </a:ext>
            </a:extLst>
          </p:spPr>
          <p:txBody>
            <a:bodyPr wrap="none" lIns="0" tIns="0" rIns="0" bIns="0" anchor="ctr">
              <a:spAutoFit/>
            </a:bodyPr>
            <a:lstStyle/>
            <a:p>
              <a:endParaRPr lang="en-IN"/>
            </a:p>
          </p:txBody>
        </p:sp>
        <p:sp>
          <p:nvSpPr>
            <p:cNvPr id="51235" name="Line 19"/>
            <p:cNvSpPr>
              <a:spLocks noChangeShapeType="1"/>
            </p:cNvSpPr>
            <p:nvPr/>
          </p:nvSpPr>
          <p:spPr bwMode="auto">
            <a:xfrm>
              <a:off x="4127" y="1593"/>
              <a:ext cx="1021"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28575">
                  <a:solidFill>
                    <a:srgbClr val="000000"/>
                  </a:solidFill>
                  <a:round/>
                  <a:headEnd/>
                  <a:tailEnd/>
                </a14:hiddenLine>
              </a:ext>
            </a:extLst>
          </p:spPr>
          <p:txBody>
            <a:bodyPr wrap="none" lIns="0" tIns="0" rIns="0" bIns="0" anchor="ctr">
              <a:spAutoFit/>
            </a:bodyPr>
            <a:lstStyle/>
            <a:p>
              <a:endParaRPr lang="en-IN"/>
            </a:p>
          </p:txBody>
        </p:sp>
        <p:sp>
          <p:nvSpPr>
            <p:cNvPr id="51236" name="Line 20"/>
            <p:cNvSpPr>
              <a:spLocks noChangeShapeType="1"/>
            </p:cNvSpPr>
            <p:nvPr/>
          </p:nvSpPr>
          <p:spPr bwMode="auto">
            <a:xfrm>
              <a:off x="4127" y="1820"/>
              <a:ext cx="1021"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28575">
                  <a:solidFill>
                    <a:srgbClr val="000000"/>
                  </a:solidFill>
                  <a:round/>
                  <a:headEnd/>
                  <a:tailEnd/>
                </a14:hiddenLine>
              </a:ext>
            </a:extLst>
          </p:spPr>
          <p:txBody>
            <a:bodyPr wrap="none" lIns="0" tIns="0" rIns="0" bIns="0" anchor="ctr">
              <a:spAutoFit/>
            </a:bodyPr>
            <a:lstStyle/>
            <a:p>
              <a:endParaRPr lang="en-IN"/>
            </a:p>
          </p:txBody>
        </p:sp>
        <p:sp>
          <p:nvSpPr>
            <p:cNvPr id="51237" name="Text Box 21"/>
            <p:cNvSpPr txBox="1">
              <a:spLocks noChangeArrowheads="1"/>
            </p:cNvSpPr>
            <p:nvPr/>
          </p:nvSpPr>
          <p:spPr bwMode="auto">
            <a:xfrm>
              <a:off x="3787" y="1139"/>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endParaRPr lang="en-US" sz="2000" b="1">
                <a:solidFill>
                  <a:schemeClr val="accent1"/>
                </a:solidFill>
                <a:cs typeface="Arial" pitchFamily="34" charset="0"/>
              </a:endParaRPr>
            </a:p>
          </p:txBody>
        </p:sp>
        <p:sp>
          <p:nvSpPr>
            <p:cNvPr id="51238" name="Text Box 22"/>
            <p:cNvSpPr txBox="1">
              <a:spLocks noChangeArrowheads="1"/>
            </p:cNvSpPr>
            <p:nvPr/>
          </p:nvSpPr>
          <p:spPr bwMode="auto">
            <a:xfrm>
              <a:off x="3787" y="1366"/>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endParaRPr lang="en-US" sz="2000" b="1">
                <a:solidFill>
                  <a:schemeClr val="accent1"/>
                </a:solidFill>
                <a:cs typeface="Arial" pitchFamily="34" charset="0"/>
              </a:endParaRPr>
            </a:p>
          </p:txBody>
        </p:sp>
        <p:sp>
          <p:nvSpPr>
            <p:cNvPr id="51239" name="Text Box 23"/>
            <p:cNvSpPr txBox="1">
              <a:spLocks noChangeArrowheads="1"/>
            </p:cNvSpPr>
            <p:nvPr/>
          </p:nvSpPr>
          <p:spPr bwMode="auto">
            <a:xfrm>
              <a:off x="3787" y="1593"/>
              <a:ext cx="339" cy="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endParaRPr lang="en-US" sz="2000" b="1">
                <a:solidFill>
                  <a:schemeClr val="accent1"/>
                </a:solidFill>
                <a:cs typeface="Arial" pitchFamily="34" charset="0"/>
              </a:endParaRPr>
            </a:p>
          </p:txBody>
        </p:sp>
      </p:grpSp>
      <p:sp>
        <p:nvSpPr>
          <p:cNvPr id="345112" name="Text Box 24"/>
          <p:cNvSpPr txBox="1">
            <a:spLocks noChangeArrowheads="1"/>
          </p:cNvSpPr>
          <p:nvPr/>
        </p:nvSpPr>
        <p:spPr bwMode="auto">
          <a:xfrm>
            <a:off x="4247256" y="4328045"/>
            <a:ext cx="1439863" cy="358775"/>
          </a:xfrm>
          <a:prstGeom prst="rect">
            <a:avLst/>
          </a:prstGeom>
          <a:solidFill>
            <a:srgbClr val="00FFFF"/>
          </a:solidFill>
          <a:ln w="28575" algn="ctr">
            <a:solidFill>
              <a:schemeClr val="tx1"/>
            </a:solidFill>
            <a:miter lim="800000"/>
            <a:headEnd/>
            <a:tailEnd/>
          </a:ln>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latin typeface="Times New Roman" pitchFamily="18" charset="0"/>
                <a:cs typeface="Times New Roman" pitchFamily="18" charset="0"/>
              </a:rPr>
              <a:t>BR = </a:t>
            </a:r>
            <a:r>
              <a:rPr lang="en-US" sz="2000" b="1">
                <a:solidFill>
                  <a:schemeClr val="accent1"/>
                </a:solidFill>
                <a:latin typeface="Times New Roman" pitchFamily="18" charset="0"/>
                <a:cs typeface="Times New Roman" pitchFamily="18" charset="0"/>
              </a:rPr>
              <a:t>100</a:t>
            </a:r>
          </a:p>
        </p:txBody>
      </p:sp>
      <p:cxnSp>
        <p:nvCxnSpPr>
          <p:cNvPr id="345113" name="AutoShape 25"/>
          <p:cNvCxnSpPr>
            <a:cxnSpLocks noChangeShapeType="1"/>
            <a:stCxn id="345112" idx="0"/>
            <a:endCxn id="345117" idx="4"/>
          </p:cNvCxnSpPr>
          <p:nvPr/>
        </p:nvCxnSpPr>
        <p:spPr bwMode="auto">
          <a:xfrm rot="-5400000">
            <a:off x="4802087" y="4147864"/>
            <a:ext cx="331788" cy="0"/>
          </a:xfrm>
          <a:prstGeom prst="straightConnector1">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sp>
        <p:nvSpPr>
          <p:cNvPr id="345114" name="Text Box 26"/>
          <p:cNvSpPr txBox="1">
            <a:spLocks noChangeArrowheads="1"/>
          </p:cNvSpPr>
          <p:nvPr/>
        </p:nvSpPr>
        <p:spPr bwMode="auto">
          <a:xfrm>
            <a:off x="6947594" y="4867795"/>
            <a:ext cx="1620837"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marL="3175"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solidFill>
                  <a:schemeClr val="accent2"/>
                </a:solidFill>
                <a:cs typeface="Arial" pitchFamily="34" charset="0"/>
              </a:rPr>
              <a:t>0  0  0  A</a:t>
            </a:r>
          </a:p>
        </p:txBody>
      </p:sp>
      <p:cxnSp>
        <p:nvCxnSpPr>
          <p:cNvPr id="345115" name="AutoShape 27"/>
          <p:cNvCxnSpPr>
            <a:cxnSpLocks noChangeShapeType="1"/>
          </p:cNvCxnSpPr>
          <p:nvPr/>
        </p:nvCxnSpPr>
        <p:spPr bwMode="auto">
          <a:xfrm rot="5400000">
            <a:off x="6915050" y="6038577"/>
            <a:ext cx="1620837" cy="0"/>
          </a:xfrm>
          <a:prstGeom prst="straightConnector1">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sp>
        <p:nvSpPr>
          <p:cNvPr id="345116" name="Text Box 28"/>
          <p:cNvSpPr txBox="1">
            <a:spLocks noChangeArrowheads="1"/>
          </p:cNvSpPr>
          <p:nvPr/>
        </p:nvSpPr>
        <p:spPr bwMode="auto">
          <a:xfrm>
            <a:off x="4247256" y="2888183"/>
            <a:ext cx="1439863" cy="358775"/>
          </a:xfrm>
          <a:prstGeom prst="rect">
            <a:avLst/>
          </a:prstGeom>
          <a:solidFill>
            <a:srgbClr val="00FFFF"/>
          </a:solidFill>
          <a:ln w="28575" algn="ctr">
            <a:solidFill>
              <a:schemeClr val="tx1"/>
            </a:solidFill>
            <a:miter lim="800000"/>
            <a:headEnd/>
            <a:tailEnd/>
          </a:ln>
        </p:spPr>
        <p:txBody>
          <a:bodyPr lIns="0" tIns="0" rIns="0" bIns="0" anchor="ct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latin typeface="Times New Roman" pitchFamily="18" charset="0"/>
                <a:cs typeface="Times New Roman" pitchFamily="18" charset="0"/>
              </a:rPr>
              <a:t>AR = </a:t>
            </a:r>
            <a:r>
              <a:rPr lang="en-US" sz="2000" b="1">
                <a:solidFill>
                  <a:schemeClr val="accent1"/>
                </a:solidFill>
                <a:latin typeface="Times New Roman" pitchFamily="18" charset="0"/>
                <a:cs typeface="Times New Roman" pitchFamily="18" charset="0"/>
              </a:rPr>
              <a:t>2</a:t>
            </a:r>
          </a:p>
        </p:txBody>
      </p:sp>
      <p:sp>
        <p:nvSpPr>
          <p:cNvPr id="345117" name="Oval 29"/>
          <p:cNvSpPr>
            <a:spLocks noChangeArrowheads="1"/>
          </p:cNvSpPr>
          <p:nvPr/>
        </p:nvSpPr>
        <p:spPr bwMode="auto">
          <a:xfrm>
            <a:off x="4788594" y="3607320"/>
            <a:ext cx="358775" cy="360363"/>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lIns="0" tIns="0" rIns="0" bIns="0" anchor="ctr"/>
          <a:lstStyle/>
          <a:p>
            <a:pPr algn="ctr" eaLnBrk="0" hangingPunct="0">
              <a:lnSpc>
                <a:spcPct val="90000"/>
              </a:lnSpc>
              <a:spcBef>
                <a:spcPct val="50000"/>
              </a:spcBef>
              <a:buClr>
                <a:schemeClr val="bg1"/>
              </a:buClr>
              <a:buFont typeface="Arial" pitchFamily="34" charset="0"/>
              <a:buNone/>
            </a:pPr>
            <a:r>
              <a:rPr lang="en-US" b="1">
                <a:cs typeface="Arial" pitchFamily="34" charset="0"/>
              </a:rPr>
              <a:t>+</a:t>
            </a:r>
          </a:p>
        </p:txBody>
      </p:sp>
      <p:cxnSp>
        <p:nvCxnSpPr>
          <p:cNvPr id="345118" name="AutoShape 30"/>
          <p:cNvCxnSpPr>
            <a:cxnSpLocks noChangeShapeType="1"/>
            <a:stCxn id="345116" idx="2"/>
            <a:endCxn id="345117" idx="0"/>
          </p:cNvCxnSpPr>
          <p:nvPr/>
        </p:nvCxnSpPr>
        <p:spPr bwMode="auto">
          <a:xfrm rot="5400000">
            <a:off x="4802087" y="3427139"/>
            <a:ext cx="331788" cy="0"/>
          </a:xfrm>
          <a:prstGeom prst="straightConnector1">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cxnSp>
        <p:nvCxnSpPr>
          <p:cNvPr id="345119" name="AutoShape 31"/>
          <p:cNvCxnSpPr>
            <a:cxnSpLocks noChangeShapeType="1"/>
            <a:stCxn id="345117" idx="6"/>
            <a:endCxn id="51224" idx="1"/>
          </p:cNvCxnSpPr>
          <p:nvPr/>
        </p:nvCxnSpPr>
        <p:spPr bwMode="auto">
          <a:xfrm>
            <a:off x="5161656" y="3788295"/>
            <a:ext cx="1249363" cy="1262063"/>
          </a:xfrm>
          <a:prstGeom prst="curvedConnector3">
            <a:avLst>
              <a:gd name="adj1" fmla="val 69630"/>
            </a:avLst>
          </a:prstGeom>
          <a:noFill/>
          <a:ln w="28575">
            <a:solidFill>
              <a:schemeClr val="accent1"/>
            </a:solidFill>
            <a:round/>
            <a:headEnd/>
            <a:tailEnd type="triangle" w="lg" len="lg"/>
          </a:ln>
          <a:extLst>
            <a:ext uri="{909E8E84-426E-40DD-AFC4-6F175D3DCCD1}">
              <a14:hiddenFill xmlns:a14="http://schemas.microsoft.com/office/drawing/2010/main">
                <a:noFill/>
              </a14:hiddenFill>
            </a:ext>
          </a:extLst>
        </p:spPr>
      </p:cxnSp>
      <p:sp>
        <p:nvSpPr>
          <p:cNvPr id="345120" name="AutoShape 32"/>
          <p:cNvSpPr>
            <a:spLocks noChangeArrowheads="1"/>
          </p:cNvSpPr>
          <p:nvPr/>
        </p:nvSpPr>
        <p:spPr bwMode="auto">
          <a:xfrm>
            <a:off x="1367531" y="2888183"/>
            <a:ext cx="2339975" cy="900112"/>
          </a:xfrm>
          <a:prstGeom prst="wedgeRoundRectCallout">
            <a:avLst>
              <a:gd name="adj1" fmla="val 66417"/>
              <a:gd name="adj2" fmla="val -19667"/>
              <a:gd name="adj3" fmla="val 16667"/>
            </a:avLst>
          </a:prstGeom>
          <a:noFill/>
          <a:ln w="28575" algn="ctr">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ctr"/>
          <a:lstStyle/>
          <a:p>
            <a:pPr algn="ctr" eaLnBrk="0" hangingPunct="0">
              <a:lnSpc>
                <a:spcPct val="90000"/>
              </a:lnSpc>
              <a:spcBef>
                <a:spcPct val="50000"/>
              </a:spcBef>
              <a:buClr>
                <a:schemeClr val="bg1"/>
              </a:buClr>
              <a:buFont typeface="Arial" pitchFamily="34" charset="0"/>
              <a:buNone/>
            </a:pPr>
            <a:r>
              <a:rPr lang="en-US" b="1">
                <a:cs typeface="Arial" pitchFamily="34" charset="0"/>
              </a:rPr>
              <a:t>Could be Positive or Negative</a:t>
            </a:r>
            <a:br>
              <a:rPr lang="en-US" b="1">
                <a:cs typeface="Arial" pitchFamily="34" charset="0"/>
              </a:rPr>
            </a:br>
            <a:r>
              <a:rPr lang="en-US" b="1">
                <a:cs typeface="Arial" pitchFamily="34" charset="0"/>
              </a:rPr>
              <a:t>(2’s Complement)</a:t>
            </a:r>
          </a:p>
        </p:txBody>
      </p:sp>
      <p:cxnSp>
        <p:nvCxnSpPr>
          <p:cNvPr id="345121" name="AutoShape 33"/>
          <p:cNvCxnSpPr>
            <a:cxnSpLocks noChangeShapeType="1"/>
            <a:stCxn id="345112" idx="3"/>
            <a:endCxn id="51222" idx="1"/>
          </p:cNvCxnSpPr>
          <p:nvPr/>
        </p:nvCxnSpPr>
        <p:spPr bwMode="auto">
          <a:xfrm flipV="1">
            <a:off x="5701406" y="4329633"/>
            <a:ext cx="706438" cy="177800"/>
          </a:xfrm>
          <a:prstGeom prst="straightConnector1">
            <a:avLst/>
          </a:prstGeom>
          <a:noFill/>
          <a:ln w="28575">
            <a:solidFill>
              <a:srgbClr val="996633"/>
            </a:solidFill>
            <a:round/>
            <a:headEnd/>
            <a:tailEnd type="triangle" w="lg" len="lg"/>
          </a:ln>
          <a:extLst>
            <a:ext uri="{909E8E84-426E-40DD-AFC4-6F175D3DCCD1}">
              <a14:hiddenFill xmlns:a14="http://schemas.microsoft.com/office/drawing/2010/main">
                <a:noFill/>
              </a14:hiddenFill>
            </a:ext>
          </a:extLst>
        </p:spPr>
      </p:cxnSp>
      <p:sp>
        <p:nvSpPr>
          <p:cNvPr id="345122" name="AutoShape 34"/>
          <p:cNvSpPr>
            <a:spLocks noChangeArrowheads="1"/>
          </p:cNvSpPr>
          <p:nvPr/>
        </p:nvSpPr>
        <p:spPr bwMode="auto">
          <a:xfrm>
            <a:off x="2447031" y="5228158"/>
            <a:ext cx="1981200" cy="900112"/>
          </a:xfrm>
          <a:prstGeom prst="wedgeRoundRectCallout">
            <a:avLst>
              <a:gd name="adj1" fmla="val 45755"/>
              <a:gd name="adj2" fmla="val -102380"/>
              <a:gd name="adj3" fmla="val 16667"/>
            </a:avLst>
          </a:prstGeom>
          <a:noFill/>
          <a:ln w="28575" algn="ctr">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lIns="0" tIns="0" rIns="0" bIns="0" anchor="ctr"/>
          <a:lstStyle/>
          <a:p>
            <a:pPr algn="ctr" eaLnBrk="0" hangingPunct="0">
              <a:lnSpc>
                <a:spcPct val="90000"/>
              </a:lnSpc>
              <a:spcBef>
                <a:spcPct val="50000"/>
              </a:spcBef>
              <a:buClr>
                <a:schemeClr val="bg1"/>
              </a:buClr>
              <a:buFont typeface="Arial" pitchFamily="34" charset="0"/>
              <a:buNone/>
            </a:pPr>
            <a:r>
              <a:rPr lang="en-US" b="1">
                <a:cs typeface="Arial" pitchFamily="34" charset="0"/>
              </a:rPr>
              <a:t>Usually points to the beginning of an array</a:t>
            </a:r>
          </a:p>
        </p:txBody>
      </p:sp>
      <p:sp>
        <p:nvSpPr>
          <p:cNvPr id="345123" name="Text Box 35"/>
          <p:cNvSpPr txBox="1">
            <a:spLocks noChangeArrowheads="1"/>
          </p:cNvSpPr>
          <p:nvPr/>
        </p:nvSpPr>
        <p:spPr bwMode="auto">
          <a:xfrm>
            <a:off x="6947594" y="4148658"/>
            <a:ext cx="1620837" cy="36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marL="3175"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solidFill>
                  <a:schemeClr val="accent2"/>
                </a:solidFill>
                <a:cs typeface="Arial" pitchFamily="34" charset="0"/>
              </a:rPr>
              <a:t>0  0  0  5</a:t>
            </a:r>
          </a:p>
        </p:txBody>
      </p:sp>
      <p:sp>
        <p:nvSpPr>
          <p:cNvPr id="345124" name="Text Box 36"/>
          <p:cNvSpPr txBox="1">
            <a:spLocks noChangeArrowheads="1"/>
          </p:cNvSpPr>
          <p:nvPr/>
        </p:nvSpPr>
        <p:spPr bwMode="auto">
          <a:xfrm>
            <a:off x="6947594" y="4507433"/>
            <a:ext cx="1620837" cy="36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marL="3175"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solidFill>
                  <a:schemeClr val="accent2"/>
                </a:solidFill>
                <a:cs typeface="Arial" pitchFamily="34" charset="0"/>
              </a:rPr>
              <a:t>0  0  1  2</a:t>
            </a:r>
          </a:p>
        </p:txBody>
      </p:sp>
      <p:sp>
        <p:nvSpPr>
          <p:cNvPr id="345125" name="Text Box 37"/>
          <p:cNvSpPr txBox="1">
            <a:spLocks noChangeArrowheads="1"/>
          </p:cNvSpPr>
          <p:nvPr/>
        </p:nvSpPr>
        <p:spPr bwMode="auto">
          <a:xfrm>
            <a:off x="6947594" y="5228158"/>
            <a:ext cx="1620837" cy="360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marL="3175"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solidFill>
                  <a:schemeClr val="accent2"/>
                </a:solidFill>
                <a:cs typeface="Arial" pitchFamily="34" charset="0"/>
              </a:rPr>
              <a:t>0  1  0  7</a:t>
            </a:r>
          </a:p>
        </p:txBody>
      </p:sp>
      <p:sp>
        <p:nvSpPr>
          <p:cNvPr id="345126" name="Text Box 38"/>
          <p:cNvSpPr txBox="1">
            <a:spLocks noChangeArrowheads="1"/>
          </p:cNvSpPr>
          <p:nvPr/>
        </p:nvSpPr>
        <p:spPr bwMode="auto">
          <a:xfrm>
            <a:off x="6947594" y="5588520"/>
            <a:ext cx="1620837" cy="360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8575" algn="ctr">
                <a:solidFill>
                  <a:srgbClr val="000000"/>
                </a:solidFill>
                <a:miter lim="800000"/>
                <a:headEnd/>
                <a:tailEnd/>
              </a14:hiddenLine>
            </a:ext>
          </a:extLst>
        </p:spPr>
        <p:txBody>
          <a:bodyPr lIns="0" tIns="0" rIns="0" bIns="0" anchor="ctr"/>
          <a:lstStyle>
            <a:lvl1pPr marL="3175"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90000"/>
              </a:lnSpc>
              <a:spcBef>
                <a:spcPct val="50000"/>
              </a:spcBef>
              <a:buClr>
                <a:schemeClr val="bg1"/>
              </a:buClr>
              <a:buFont typeface="Arial" pitchFamily="34" charset="0"/>
              <a:buNone/>
            </a:pPr>
            <a:r>
              <a:rPr lang="en-US" sz="2000" b="1">
                <a:solidFill>
                  <a:schemeClr val="accent2"/>
                </a:solidFill>
                <a:cs typeface="Arial" pitchFamily="34" charset="0"/>
              </a:rPr>
              <a:t>0  0  5  9</a:t>
            </a:r>
          </a:p>
        </p:txBody>
      </p:sp>
      <p:sp>
        <p:nvSpPr>
          <p:cNvPr id="3" name="TextBox 2"/>
          <p:cNvSpPr txBox="1"/>
          <p:nvPr/>
        </p:nvSpPr>
        <p:spPr>
          <a:xfrm>
            <a:off x="251520" y="1988070"/>
            <a:ext cx="6408712" cy="830997"/>
          </a:xfrm>
          <a:prstGeom prst="rect">
            <a:avLst/>
          </a:prstGeom>
          <a:noFill/>
        </p:spPr>
        <p:txBody>
          <a:bodyPr wrap="square" rtlCol="0">
            <a:spAutoFit/>
          </a:bodyPr>
          <a:lstStyle/>
          <a:p>
            <a:r>
              <a:rPr lang="en-IN" sz="2400" dirty="0" smtClean="0">
                <a:latin typeface="Arial" panose="020B0604020202020204" pitchFamily="34" charset="0"/>
                <a:cs typeface="Arial" panose="020B0604020202020204" pitchFamily="34" charset="0"/>
              </a:rPr>
              <a:t>In this addressing mode the base register contents is considered to be a part of the</a:t>
            </a:r>
            <a:endParaRPr lang="en-IN" sz="2400" dirty="0">
              <a:latin typeface="Arial" panose="020B0604020202020204" pitchFamily="34" charset="0"/>
              <a:cs typeface="Arial" panose="020B0604020202020204" pitchFamily="34" charset="0"/>
            </a:endParaRPr>
          </a:p>
        </p:txBody>
      </p:sp>
      <p:sp>
        <p:nvSpPr>
          <p:cNvPr id="4" name="TextBox 3"/>
          <p:cNvSpPr txBox="1"/>
          <p:nvPr/>
        </p:nvSpPr>
        <p:spPr>
          <a:xfrm>
            <a:off x="251520" y="4145483"/>
            <a:ext cx="2016224" cy="2031325"/>
          </a:xfrm>
          <a:prstGeom prst="rect">
            <a:avLst/>
          </a:prstGeom>
          <a:noFill/>
        </p:spPr>
        <p:txBody>
          <a:bodyPr wrap="square" rtlCol="0">
            <a:spAutoFit/>
          </a:bodyPr>
          <a:lstStyle/>
          <a:p>
            <a:r>
              <a:rPr lang="en-IN" dirty="0">
                <a:latin typeface="Arial" panose="020B0604020202020204" pitchFamily="34" charset="0"/>
                <a:cs typeface="Arial" panose="020B0604020202020204" pitchFamily="34" charset="0"/>
              </a:rPr>
              <a:t>address.  This value is added to  the  Relative address to calculate the effective address. </a:t>
            </a:r>
          </a:p>
          <a:p>
            <a:endParaRPr lang="en-IN" dirty="0"/>
          </a:p>
        </p:txBody>
      </p:sp>
    </p:spTree>
    <p:extLst>
      <p:ext uri="{BB962C8B-B14F-4D97-AF65-F5344CB8AC3E}">
        <p14:creationId xmlns:p14="http://schemas.microsoft.com/office/powerpoint/2010/main" val="83026231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345091">
                                            <p:txEl>
                                              <p:pRg st="0" end="0"/>
                                            </p:txEl>
                                          </p:spTgt>
                                        </p:tgtEl>
                                        <p:attrNameLst>
                                          <p:attrName>style.visibility</p:attrName>
                                        </p:attrNameLst>
                                      </p:cBhvr>
                                      <p:to>
                                        <p:strVal val="visible"/>
                                      </p:to>
                                    </p:set>
                                    <p:animEffect transition="in" filter="wipe(left)">
                                      <p:cBhvr>
                                        <p:cTn id="7" dur="500"/>
                                        <p:tgtEl>
                                          <p:spTgt spid="345091">
                                            <p:txEl>
                                              <p:pRg st="0" end="0"/>
                                            </p:txEl>
                                          </p:spTgt>
                                        </p:tgtEl>
                                      </p:cBhvr>
                                    </p:animEffect>
                                  </p:childTnLst>
                                </p:cTn>
                              </p:par>
                            </p:childTnLst>
                          </p:cTn>
                        </p:par>
                        <p:par>
                          <p:cTn id="8" fill="hold" nodeType="afterGroup">
                            <p:stCondLst>
                              <p:cond delay="500"/>
                            </p:stCondLst>
                            <p:childTnLst>
                              <p:par>
                                <p:cTn id="9" presetID="22" presetClass="entr" presetSubtype="8" fill="hold" nodeType="afterEffect">
                                  <p:stCondLst>
                                    <p:cond delay="0"/>
                                  </p:stCondLst>
                                  <p:childTnLst>
                                    <p:set>
                                      <p:cBhvr>
                                        <p:cTn id="10" dur="1" fill="hold">
                                          <p:stCondLst>
                                            <p:cond delay="0"/>
                                          </p:stCondLst>
                                        </p:cTn>
                                        <p:tgtEl>
                                          <p:spTgt spid="345091">
                                            <p:txEl>
                                              <p:pRg st="1" end="1"/>
                                            </p:txEl>
                                          </p:spTgt>
                                        </p:tgtEl>
                                        <p:attrNameLst>
                                          <p:attrName>style.visibility</p:attrName>
                                        </p:attrNameLst>
                                      </p:cBhvr>
                                      <p:to>
                                        <p:strVal val="visible"/>
                                      </p:to>
                                    </p:set>
                                    <p:animEffect transition="in" filter="wipe(left)">
                                      <p:cBhvr>
                                        <p:cTn id="11" dur="500"/>
                                        <p:tgtEl>
                                          <p:spTgt spid="345091">
                                            <p:txEl>
                                              <p:pRg st="1" end="1"/>
                                            </p:txEl>
                                          </p:spTgt>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45091">
                                            <p:txEl>
                                              <p:pRg st="2" end="2"/>
                                            </p:txEl>
                                          </p:spTgt>
                                        </p:tgtEl>
                                        <p:attrNameLst>
                                          <p:attrName>style.visibility</p:attrName>
                                        </p:attrNameLst>
                                      </p:cBhvr>
                                      <p:to>
                                        <p:strVal val="visible"/>
                                      </p:to>
                                    </p:set>
                                    <p:animEffect transition="in" filter="wipe(left)">
                                      <p:cBhvr>
                                        <p:cTn id="15" dur="500"/>
                                        <p:tgtEl>
                                          <p:spTgt spid="345091">
                                            <p:txEl>
                                              <p:pRg st="2" end="2"/>
                                            </p:txEl>
                                          </p:spTgt>
                                        </p:tgtEl>
                                      </p:cBhvr>
                                    </p:animEffect>
                                  </p:childTnLst>
                                </p:cTn>
                              </p:par>
                            </p:childTnLst>
                          </p:cTn>
                        </p:par>
                        <p:par>
                          <p:cTn id="16" fill="hold" nodeType="afterGroup">
                            <p:stCondLst>
                              <p:cond delay="1500"/>
                            </p:stCondLst>
                            <p:childTnLst>
                              <p:par>
                                <p:cTn id="17" presetID="22" presetClass="entr" presetSubtype="1"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up)">
                                      <p:cBhvr>
                                        <p:cTn id="19" dur="500"/>
                                        <p:tgtEl>
                                          <p:spTgt spid="2"/>
                                        </p:tgtEl>
                                      </p:cBhvr>
                                    </p:animEffect>
                                  </p:childTnLst>
                                </p:cTn>
                              </p:par>
                            </p:childTnLst>
                          </p:cTn>
                        </p:par>
                        <p:par>
                          <p:cTn id="20" fill="hold" nodeType="afterGroup">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345116"/>
                                        </p:tgtEl>
                                        <p:attrNameLst>
                                          <p:attrName>style.visibility</p:attrName>
                                        </p:attrNameLst>
                                      </p:cBhvr>
                                      <p:to>
                                        <p:strVal val="visible"/>
                                      </p:to>
                                    </p:set>
                                    <p:animEffect transition="in" filter="wipe(up)">
                                      <p:cBhvr>
                                        <p:cTn id="23" dur="500"/>
                                        <p:tgtEl>
                                          <p:spTgt spid="345116"/>
                                        </p:tgtEl>
                                      </p:cBhvr>
                                    </p:animEffect>
                                  </p:childTnLst>
                                </p:cTn>
                              </p:par>
                            </p:childTnLst>
                          </p:cTn>
                        </p:par>
                        <p:par>
                          <p:cTn id="24" fill="hold" nodeType="afterGroup">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345112"/>
                                        </p:tgtEl>
                                        <p:attrNameLst>
                                          <p:attrName>style.visibility</p:attrName>
                                        </p:attrNameLst>
                                      </p:cBhvr>
                                      <p:to>
                                        <p:strVal val="visible"/>
                                      </p:to>
                                    </p:set>
                                    <p:animEffect transition="in" filter="wipe(up)">
                                      <p:cBhvr>
                                        <p:cTn id="27" dur="500"/>
                                        <p:tgtEl>
                                          <p:spTgt spid="345112"/>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345122"/>
                                        </p:tgtEl>
                                        <p:attrNameLst>
                                          <p:attrName>style.visibility</p:attrName>
                                        </p:attrNameLst>
                                      </p:cBhvr>
                                      <p:to>
                                        <p:strVal val="visible"/>
                                      </p:to>
                                    </p:set>
                                    <p:animEffect transition="in" filter="wipe(up)">
                                      <p:cBhvr>
                                        <p:cTn id="32" dur="500"/>
                                        <p:tgtEl>
                                          <p:spTgt spid="345122"/>
                                        </p:tgtEl>
                                      </p:cBhvr>
                                    </p:animEffect>
                                  </p:childTnLst>
                                </p:cTn>
                              </p:par>
                            </p:childTnLst>
                          </p:cTn>
                        </p:par>
                        <p:par>
                          <p:cTn id="33" fill="hold" nodeType="afterGroup">
                            <p:stCondLst>
                              <p:cond delay="500"/>
                            </p:stCondLst>
                            <p:childTnLst>
                              <p:par>
                                <p:cTn id="34" presetID="22" presetClass="entr" presetSubtype="1" fill="hold" nodeType="afterEffect">
                                  <p:stCondLst>
                                    <p:cond delay="0"/>
                                  </p:stCondLst>
                                  <p:childTnLst>
                                    <p:set>
                                      <p:cBhvr>
                                        <p:cTn id="35" dur="1" fill="hold">
                                          <p:stCondLst>
                                            <p:cond delay="0"/>
                                          </p:stCondLst>
                                        </p:cTn>
                                        <p:tgtEl>
                                          <p:spTgt spid="345121"/>
                                        </p:tgtEl>
                                        <p:attrNameLst>
                                          <p:attrName>style.visibility</p:attrName>
                                        </p:attrNameLst>
                                      </p:cBhvr>
                                      <p:to>
                                        <p:strVal val="visible"/>
                                      </p:to>
                                    </p:set>
                                    <p:animEffect transition="in" filter="wipe(up)">
                                      <p:cBhvr>
                                        <p:cTn id="36" dur="500"/>
                                        <p:tgtEl>
                                          <p:spTgt spid="345121"/>
                                        </p:tgtEl>
                                      </p:cBhvr>
                                    </p:animEffect>
                                  </p:childTnLst>
                                </p:cTn>
                              </p:par>
                            </p:childTnLst>
                          </p:cTn>
                        </p:par>
                        <p:par>
                          <p:cTn id="37" fill="hold" nodeType="afterGroup">
                            <p:stCondLst>
                              <p:cond delay="1000"/>
                            </p:stCondLst>
                            <p:childTnLst>
                              <p:par>
                                <p:cTn id="38" presetID="22" presetClass="entr" presetSubtype="8" fill="hold" grpId="0" nodeType="afterEffect">
                                  <p:stCondLst>
                                    <p:cond delay="0"/>
                                  </p:stCondLst>
                                  <p:childTnLst>
                                    <p:set>
                                      <p:cBhvr>
                                        <p:cTn id="39" dur="1" fill="hold">
                                          <p:stCondLst>
                                            <p:cond delay="0"/>
                                          </p:stCondLst>
                                        </p:cTn>
                                        <p:tgtEl>
                                          <p:spTgt spid="345123"/>
                                        </p:tgtEl>
                                        <p:attrNameLst>
                                          <p:attrName>style.visibility</p:attrName>
                                        </p:attrNameLst>
                                      </p:cBhvr>
                                      <p:to>
                                        <p:strVal val="visible"/>
                                      </p:to>
                                    </p:set>
                                    <p:animEffect transition="in" filter="wipe(left)">
                                      <p:cBhvr>
                                        <p:cTn id="40" dur="500"/>
                                        <p:tgtEl>
                                          <p:spTgt spid="345123"/>
                                        </p:tgtEl>
                                      </p:cBhvr>
                                    </p:animEffect>
                                  </p:childTnLst>
                                </p:cTn>
                              </p:par>
                            </p:childTnLst>
                          </p:cTn>
                        </p:par>
                        <p:par>
                          <p:cTn id="41" fill="hold" nodeType="afterGroup">
                            <p:stCondLst>
                              <p:cond delay="1500"/>
                            </p:stCondLst>
                            <p:childTnLst>
                              <p:par>
                                <p:cTn id="42" presetID="22" presetClass="entr" presetSubtype="8" fill="hold" grpId="0" nodeType="afterEffect">
                                  <p:stCondLst>
                                    <p:cond delay="0"/>
                                  </p:stCondLst>
                                  <p:childTnLst>
                                    <p:set>
                                      <p:cBhvr>
                                        <p:cTn id="43" dur="1" fill="hold">
                                          <p:stCondLst>
                                            <p:cond delay="0"/>
                                          </p:stCondLst>
                                        </p:cTn>
                                        <p:tgtEl>
                                          <p:spTgt spid="345124"/>
                                        </p:tgtEl>
                                        <p:attrNameLst>
                                          <p:attrName>style.visibility</p:attrName>
                                        </p:attrNameLst>
                                      </p:cBhvr>
                                      <p:to>
                                        <p:strVal val="visible"/>
                                      </p:to>
                                    </p:set>
                                    <p:animEffect transition="in" filter="wipe(left)">
                                      <p:cBhvr>
                                        <p:cTn id="44" dur="500"/>
                                        <p:tgtEl>
                                          <p:spTgt spid="345124"/>
                                        </p:tgtEl>
                                      </p:cBhvr>
                                    </p:animEffect>
                                  </p:childTnLst>
                                </p:cTn>
                              </p:par>
                            </p:childTnLst>
                          </p:cTn>
                        </p:par>
                        <p:par>
                          <p:cTn id="45" fill="hold" nodeType="afterGroup">
                            <p:stCondLst>
                              <p:cond delay="2000"/>
                            </p:stCondLst>
                            <p:childTnLst>
                              <p:par>
                                <p:cTn id="46" presetID="22" presetClass="entr" presetSubtype="8" fill="hold" grpId="0" nodeType="afterEffect">
                                  <p:stCondLst>
                                    <p:cond delay="0"/>
                                  </p:stCondLst>
                                  <p:childTnLst>
                                    <p:set>
                                      <p:cBhvr>
                                        <p:cTn id="47" dur="1" fill="hold">
                                          <p:stCondLst>
                                            <p:cond delay="0"/>
                                          </p:stCondLst>
                                        </p:cTn>
                                        <p:tgtEl>
                                          <p:spTgt spid="345114"/>
                                        </p:tgtEl>
                                        <p:attrNameLst>
                                          <p:attrName>style.visibility</p:attrName>
                                        </p:attrNameLst>
                                      </p:cBhvr>
                                      <p:to>
                                        <p:strVal val="visible"/>
                                      </p:to>
                                    </p:set>
                                    <p:animEffect transition="in" filter="wipe(left)">
                                      <p:cBhvr>
                                        <p:cTn id="48" dur="500"/>
                                        <p:tgtEl>
                                          <p:spTgt spid="345114"/>
                                        </p:tgtEl>
                                      </p:cBhvr>
                                    </p:animEffect>
                                  </p:childTnLst>
                                </p:cTn>
                              </p:par>
                            </p:childTnLst>
                          </p:cTn>
                        </p:par>
                        <p:par>
                          <p:cTn id="49" fill="hold" nodeType="afterGroup">
                            <p:stCondLst>
                              <p:cond delay="2500"/>
                            </p:stCondLst>
                            <p:childTnLst>
                              <p:par>
                                <p:cTn id="50" presetID="22" presetClass="entr" presetSubtype="8" fill="hold" grpId="0" nodeType="afterEffect">
                                  <p:stCondLst>
                                    <p:cond delay="0"/>
                                  </p:stCondLst>
                                  <p:childTnLst>
                                    <p:set>
                                      <p:cBhvr>
                                        <p:cTn id="51" dur="1" fill="hold">
                                          <p:stCondLst>
                                            <p:cond delay="0"/>
                                          </p:stCondLst>
                                        </p:cTn>
                                        <p:tgtEl>
                                          <p:spTgt spid="345125"/>
                                        </p:tgtEl>
                                        <p:attrNameLst>
                                          <p:attrName>style.visibility</p:attrName>
                                        </p:attrNameLst>
                                      </p:cBhvr>
                                      <p:to>
                                        <p:strVal val="visible"/>
                                      </p:to>
                                    </p:set>
                                    <p:animEffect transition="in" filter="wipe(left)">
                                      <p:cBhvr>
                                        <p:cTn id="52" dur="500"/>
                                        <p:tgtEl>
                                          <p:spTgt spid="345125"/>
                                        </p:tgtEl>
                                      </p:cBhvr>
                                    </p:animEffect>
                                  </p:childTnLst>
                                </p:cTn>
                              </p:par>
                            </p:childTnLst>
                          </p:cTn>
                        </p:par>
                        <p:par>
                          <p:cTn id="53" fill="hold" nodeType="afterGroup">
                            <p:stCondLst>
                              <p:cond delay="3000"/>
                            </p:stCondLst>
                            <p:childTnLst>
                              <p:par>
                                <p:cTn id="54" presetID="22" presetClass="entr" presetSubtype="8" fill="hold" grpId="0" nodeType="afterEffect">
                                  <p:stCondLst>
                                    <p:cond delay="0"/>
                                  </p:stCondLst>
                                  <p:childTnLst>
                                    <p:set>
                                      <p:cBhvr>
                                        <p:cTn id="55" dur="1" fill="hold">
                                          <p:stCondLst>
                                            <p:cond delay="0"/>
                                          </p:stCondLst>
                                        </p:cTn>
                                        <p:tgtEl>
                                          <p:spTgt spid="345126"/>
                                        </p:tgtEl>
                                        <p:attrNameLst>
                                          <p:attrName>style.visibility</p:attrName>
                                        </p:attrNameLst>
                                      </p:cBhvr>
                                      <p:to>
                                        <p:strVal val="visible"/>
                                      </p:to>
                                    </p:set>
                                    <p:animEffect transition="in" filter="wipe(left)">
                                      <p:cBhvr>
                                        <p:cTn id="56" dur="500"/>
                                        <p:tgtEl>
                                          <p:spTgt spid="345126"/>
                                        </p:tgtEl>
                                      </p:cBhvr>
                                    </p:animEffect>
                                  </p:childTnLst>
                                </p:cTn>
                              </p:par>
                            </p:childTnLst>
                          </p:cTn>
                        </p:par>
                      </p:childTnLst>
                    </p:cTn>
                  </p:par>
                  <p:par>
                    <p:cTn id="57" fill="hold" nodeType="clickPar">
                      <p:stCondLst>
                        <p:cond delay="indefinite"/>
                      </p:stCondLst>
                      <p:childTnLst>
                        <p:par>
                          <p:cTn id="58" fill="hold" nodeType="withGroup">
                            <p:stCondLst>
                              <p:cond delay="0"/>
                            </p:stCondLst>
                            <p:childTnLst>
                              <p:par>
                                <p:cTn id="59" presetID="22" presetClass="entr" presetSubtype="1" fill="hold" nodeType="clickEffect">
                                  <p:stCondLst>
                                    <p:cond delay="0"/>
                                  </p:stCondLst>
                                  <p:childTnLst>
                                    <p:set>
                                      <p:cBhvr>
                                        <p:cTn id="60" dur="1" fill="hold">
                                          <p:stCondLst>
                                            <p:cond delay="0"/>
                                          </p:stCondLst>
                                        </p:cTn>
                                        <p:tgtEl>
                                          <p:spTgt spid="345118"/>
                                        </p:tgtEl>
                                        <p:attrNameLst>
                                          <p:attrName>style.visibility</p:attrName>
                                        </p:attrNameLst>
                                      </p:cBhvr>
                                      <p:to>
                                        <p:strVal val="visible"/>
                                      </p:to>
                                    </p:set>
                                    <p:animEffect transition="in" filter="wipe(up)">
                                      <p:cBhvr>
                                        <p:cTn id="61" dur="500"/>
                                        <p:tgtEl>
                                          <p:spTgt spid="345118"/>
                                        </p:tgtEl>
                                      </p:cBhvr>
                                    </p:animEffect>
                                  </p:childTnLst>
                                </p:cTn>
                              </p:par>
                            </p:childTnLst>
                          </p:cTn>
                        </p:par>
                        <p:par>
                          <p:cTn id="62" fill="hold" nodeType="afterGroup">
                            <p:stCondLst>
                              <p:cond delay="500"/>
                            </p:stCondLst>
                            <p:childTnLst>
                              <p:par>
                                <p:cTn id="63" presetID="22" presetClass="entr" presetSubtype="4" fill="hold" nodeType="afterEffect">
                                  <p:stCondLst>
                                    <p:cond delay="0"/>
                                  </p:stCondLst>
                                  <p:childTnLst>
                                    <p:set>
                                      <p:cBhvr>
                                        <p:cTn id="64" dur="1" fill="hold">
                                          <p:stCondLst>
                                            <p:cond delay="0"/>
                                          </p:stCondLst>
                                        </p:cTn>
                                        <p:tgtEl>
                                          <p:spTgt spid="345113"/>
                                        </p:tgtEl>
                                        <p:attrNameLst>
                                          <p:attrName>style.visibility</p:attrName>
                                        </p:attrNameLst>
                                      </p:cBhvr>
                                      <p:to>
                                        <p:strVal val="visible"/>
                                      </p:to>
                                    </p:set>
                                    <p:animEffect transition="in" filter="wipe(down)">
                                      <p:cBhvr>
                                        <p:cTn id="65" dur="500"/>
                                        <p:tgtEl>
                                          <p:spTgt spid="345113"/>
                                        </p:tgtEl>
                                      </p:cBhvr>
                                    </p:animEffect>
                                  </p:childTnLst>
                                </p:cTn>
                              </p:par>
                            </p:childTnLst>
                          </p:cTn>
                        </p:par>
                        <p:par>
                          <p:cTn id="66" fill="hold" nodeType="afterGroup">
                            <p:stCondLst>
                              <p:cond delay="1000"/>
                            </p:stCondLst>
                            <p:childTnLst>
                              <p:par>
                                <p:cTn id="67" presetID="22" presetClass="entr" presetSubtype="8" fill="hold" grpId="0" nodeType="afterEffect">
                                  <p:stCondLst>
                                    <p:cond delay="0"/>
                                  </p:stCondLst>
                                  <p:childTnLst>
                                    <p:set>
                                      <p:cBhvr>
                                        <p:cTn id="68" dur="1" fill="hold">
                                          <p:stCondLst>
                                            <p:cond delay="0"/>
                                          </p:stCondLst>
                                        </p:cTn>
                                        <p:tgtEl>
                                          <p:spTgt spid="345117"/>
                                        </p:tgtEl>
                                        <p:attrNameLst>
                                          <p:attrName>style.visibility</p:attrName>
                                        </p:attrNameLst>
                                      </p:cBhvr>
                                      <p:to>
                                        <p:strVal val="visible"/>
                                      </p:to>
                                    </p:set>
                                    <p:animEffect transition="in" filter="wipe(left)">
                                      <p:cBhvr>
                                        <p:cTn id="69" dur="500"/>
                                        <p:tgtEl>
                                          <p:spTgt spid="345117"/>
                                        </p:tgtEl>
                                      </p:cBhvr>
                                    </p:animEffect>
                                  </p:childTnLst>
                                </p:cTn>
                              </p:par>
                            </p:childTnLst>
                          </p:cTn>
                        </p:par>
                        <p:par>
                          <p:cTn id="70" fill="hold" nodeType="afterGroup">
                            <p:stCondLst>
                              <p:cond delay="1500"/>
                            </p:stCondLst>
                            <p:childTnLst>
                              <p:par>
                                <p:cTn id="71" presetID="22" presetClass="entr" presetSubtype="1" fill="hold" nodeType="afterEffect">
                                  <p:stCondLst>
                                    <p:cond delay="0"/>
                                  </p:stCondLst>
                                  <p:childTnLst>
                                    <p:set>
                                      <p:cBhvr>
                                        <p:cTn id="72" dur="1" fill="hold">
                                          <p:stCondLst>
                                            <p:cond delay="0"/>
                                          </p:stCondLst>
                                        </p:cTn>
                                        <p:tgtEl>
                                          <p:spTgt spid="345119"/>
                                        </p:tgtEl>
                                        <p:attrNameLst>
                                          <p:attrName>style.visibility</p:attrName>
                                        </p:attrNameLst>
                                      </p:cBhvr>
                                      <p:to>
                                        <p:strVal val="visible"/>
                                      </p:to>
                                    </p:set>
                                    <p:animEffect transition="in" filter="wipe(up)">
                                      <p:cBhvr>
                                        <p:cTn id="73" dur="500"/>
                                        <p:tgtEl>
                                          <p:spTgt spid="345119"/>
                                        </p:tgtEl>
                                      </p:cBhvr>
                                    </p:animEffect>
                                  </p:childTnLst>
                                </p:cTn>
                              </p:par>
                            </p:childTnLst>
                          </p:cTn>
                        </p:par>
                        <p:par>
                          <p:cTn id="74" fill="hold" nodeType="afterGroup">
                            <p:stCondLst>
                              <p:cond delay="2000"/>
                            </p:stCondLst>
                            <p:childTnLst>
                              <p:par>
                                <p:cTn id="75" presetID="3" presetClass="emph" presetSubtype="2" fill="hold" grpId="1" nodeType="afterEffect">
                                  <p:stCondLst>
                                    <p:cond delay="0"/>
                                  </p:stCondLst>
                                  <p:childTnLst>
                                    <p:animClr clrSpc="rgb" dir="cw">
                                      <p:cBhvr override="childStyle">
                                        <p:cTn id="76" dur="1000" fill="hold"/>
                                        <p:tgtEl>
                                          <p:spTgt spid="345114"/>
                                        </p:tgtEl>
                                        <p:attrNameLst>
                                          <p:attrName>style.color</p:attrName>
                                        </p:attrNameLst>
                                      </p:cBhvr>
                                      <p:to>
                                        <a:schemeClr val="accent1"/>
                                      </p:to>
                                    </p:animClr>
                                  </p:childTnLst>
                                </p:cTn>
                              </p:par>
                            </p:childTnLst>
                          </p:cTn>
                        </p:par>
                        <p:par>
                          <p:cTn id="77" fill="hold" nodeType="afterGroup">
                            <p:stCondLst>
                              <p:cond delay="3000"/>
                            </p:stCondLst>
                            <p:childTnLst>
                              <p:par>
                                <p:cTn id="78" presetID="22" presetClass="entr" presetSubtype="1" fill="hold" nodeType="afterEffect">
                                  <p:stCondLst>
                                    <p:cond delay="0"/>
                                  </p:stCondLst>
                                  <p:childTnLst>
                                    <p:set>
                                      <p:cBhvr>
                                        <p:cTn id="79" dur="1" fill="hold">
                                          <p:stCondLst>
                                            <p:cond delay="0"/>
                                          </p:stCondLst>
                                        </p:cTn>
                                        <p:tgtEl>
                                          <p:spTgt spid="345115"/>
                                        </p:tgtEl>
                                        <p:attrNameLst>
                                          <p:attrName>style.visibility</p:attrName>
                                        </p:attrNameLst>
                                      </p:cBhvr>
                                      <p:to>
                                        <p:strVal val="visible"/>
                                      </p:to>
                                    </p:set>
                                    <p:animEffect transition="in" filter="wipe(up)">
                                      <p:cBhvr>
                                        <p:cTn id="80" dur="500"/>
                                        <p:tgtEl>
                                          <p:spTgt spid="345115"/>
                                        </p:tgtEl>
                                      </p:cBhvr>
                                    </p:animEffect>
                                  </p:childTnLst>
                                </p:cTn>
                              </p:par>
                            </p:childTnLst>
                          </p:cTn>
                        </p:par>
                      </p:childTnLst>
                    </p:cTn>
                  </p:par>
                  <p:par>
                    <p:cTn id="81" fill="hold" nodeType="clickPar">
                      <p:stCondLst>
                        <p:cond delay="indefinite"/>
                      </p:stCondLst>
                      <p:childTnLst>
                        <p:par>
                          <p:cTn id="82" fill="hold" nodeType="withGroup">
                            <p:stCondLst>
                              <p:cond delay="0"/>
                            </p:stCondLst>
                            <p:childTnLst>
                              <p:par>
                                <p:cTn id="83" presetID="22" presetClass="entr" presetSubtype="1" fill="hold" grpId="0" nodeType="clickEffect">
                                  <p:stCondLst>
                                    <p:cond delay="0"/>
                                  </p:stCondLst>
                                  <p:childTnLst>
                                    <p:set>
                                      <p:cBhvr>
                                        <p:cTn id="84" dur="1" fill="hold">
                                          <p:stCondLst>
                                            <p:cond delay="0"/>
                                          </p:stCondLst>
                                        </p:cTn>
                                        <p:tgtEl>
                                          <p:spTgt spid="345120"/>
                                        </p:tgtEl>
                                        <p:attrNameLst>
                                          <p:attrName>style.visibility</p:attrName>
                                        </p:attrNameLst>
                                      </p:cBhvr>
                                      <p:to>
                                        <p:strVal val="visible"/>
                                      </p:to>
                                    </p:set>
                                    <p:animEffect transition="in" filter="wipe(up)">
                                      <p:cBhvr>
                                        <p:cTn id="85" dur="500"/>
                                        <p:tgtEl>
                                          <p:spTgt spid="345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5112" grpId="0" animBg="1"/>
      <p:bldP spid="345114" grpId="0"/>
      <p:bldP spid="345114" grpId="1"/>
      <p:bldP spid="345116" grpId="0" animBg="1"/>
      <p:bldP spid="345117" grpId="0" animBg="1"/>
      <p:bldP spid="345120" grpId="0" animBg="1"/>
      <p:bldP spid="345122" grpId="0" animBg="1"/>
      <p:bldP spid="345123" grpId="0"/>
      <p:bldP spid="345124" grpId="0"/>
      <p:bldP spid="345125" grpId="0"/>
      <p:bldP spid="345126"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3"/>
          <p:cNvSpPr>
            <a:spLocks noGrp="1" noChangeArrowheads="1"/>
          </p:cNvSpPr>
          <p:nvPr>
            <p:ph type="body" idx="1"/>
          </p:nvPr>
        </p:nvSpPr>
        <p:spPr>
          <a:xfrm>
            <a:off x="23734" y="148129"/>
            <a:ext cx="8868745" cy="688583"/>
          </a:xfrm>
        </p:spPr>
        <p:txBody>
          <a:bodyPr/>
          <a:lstStyle/>
          <a:p>
            <a:pPr eaLnBrk="1" hangingPunct="1">
              <a:lnSpc>
                <a:spcPct val="80000"/>
              </a:lnSpc>
            </a:pPr>
            <a:r>
              <a:rPr lang="en-US" altLang="zh-CN" sz="1900" dirty="0" smtClean="0">
                <a:ea typeface="SimSun" pitchFamily="2" charset="-122"/>
              </a:rPr>
              <a:t>The different ways in which the location of an operand is specified in an instruction are referred to as addressing modes.</a:t>
            </a:r>
          </a:p>
        </p:txBody>
      </p:sp>
      <p:grpSp>
        <p:nvGrpSpPr>
          <p:cNvPr id="3" name="Group 2"/>
          <p:cNvGrpSpPr/>
          <p:nvPr/>
        </p:nvGrpSpPr>
        <p:grpSpPr>
          <a:xfrm>
            <a:off x="395536" y="764704"/>
            <a:ext cx="8568952" cy="6048846"/>
            <a:chOff x="2209800" y="1392238"/>
            <a:chExt cx="5713413" cy="5421312"/>
          </a:xfrm>
        </p:grpSpPr>
        <p:sp>
          <p:nvSpPr>
            <p:cNvPr id="52228" name="Rectangle 4"/>
            <p:cNvSpPr>
              <a:spLocks noChangeArrowheads="1"/>
            </p:cNvSpPr>
            <p:nvPr/>
          </p:nvSpPr>
          <p:spPr bwMode="auto">
            <a:xfrm>
              <a:off x="2268538" y="1392238"/>
              <a:ext cx="5654675" cy="1587"/>
            </a:xfrm>
            <a:prstGeom prst="rect">
              <a:avLst/>
            </a:prstGeom>
            <a:solidFill>
              <a:srgbClr val="000000"/>
            </a:solidFill>
            <a:ln w="0">
              <a:solidFill>
                <a:srgbClr val="000000"/>
              </a:solidFill>
              <a:miter lim="800000"/>
              <a:headEnd/>
              <a:tailEnd/>
            </a:ln>
          </p:spPr>
          <p:txBody>
            <a:bodyPr/>
            <a:lstStyle/>
            <a:p>
              <a:endParaRPr lang="en-US" sz="2000"/>
            </a:p>
          </p:txBody>
        </p:sp>
        <p:sp>
          <p:nvSpPr>
            <p:cNvPr id="52229" name="Rectangle 5"/>
            <p:cNvSpPr>
              <a:spLocks noChangeArrowheads="1"/>
            </p:cNvSpPr>
            <p:nvPr/>
          </p:nvSpPr>
          <p:spPr bwMode="auto">
            <a:xfrm>
              <a:off x="2268538" y="1511300"/>
              <a:ext cx="466003"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b="1">
                  <a:solidFill>
                    <a:srgbClr val="000000"/>
                  </a:solidFill>
                  <a:latin typeface="Computer Modern" charset="0"/>
                  <a:ea typeface="SimSun" pitchFamily="2" charset="-122"/>
                </a:rPr>
                <a:t>Name</a:t>
              </a:r>
              <a:endParaRPr lang="en-US" altLang="zh-CN" sz="2000">
                <a:latin typeface="Times New Roman" pitchFamily="18" charset="0"/>
                <a:ea typeface="SimSun" pitchFamily="2" charset="-122"/>
              </a:endParaRPr>
            </a:p>
          </p:txBody>
        </p:sp>
        <p:sp>
          <p:nvSpPr>
            <p:cNvPr id="52230" name="Rectangle 6"/>
            <p:cNvSpPr>
              <a:spLocks noChangeArrowheads="1"/>
            </p:cNvSpPr>
            <p:nvPr/>
          </p:nvSpPr>
          <p:spPr bwMode="auto">
            <a:xfrm>
              <a:off x="3886200" y="1511300"/>
              <a:ext cx="87429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b="1" dirty="0" smtClean="0">
                  <a:solidFill>
                    <a:srgbClr val="000000"/>
                  </a:solidFill>
                  <a:latin typeface="Computer Modern" charset="0"/>
                  <a:ea typeface="SimSun" pitchFamily="2" charset="-122"/>
                </a:rPr>
                <a:t>Assembler</a:t>
              </a:r>
              <a:endParaRPr lang="en-US" altLang="zh-CN" sz="2000" dirty="0">
                <a:latin typeface="Times New Roman" pitchFamily="18" charset="0"/>
                <a:ea typeface="SimSun" pitchFamily="2" charset="-122"/>
              </a:endParaRPr>
            </a:p>
          </p:txBody>
        </p:sp>
        <p:sp>
          <p:nvSpPr>
            <p:cNvPr id="52232" name="Rectangle 8"/>
            <p:cNvSpPr>
              <a:spLocks noChangeArrowheads="1"/>
            </p:cNvSpPr>
            <p:nvPr/>
          </p:nvSpPr>
          <p:spPr bwMode="auto">
            <a:xfrm>
              <a:off x="4972050" y="1511300"/>
              <a:ext cx="541889"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b="1" dirty="0" smtClean="0">
                  <a:solidFill>
                    <a:srgbClr val="000000"/>
                  </a:solidFill>
                  <a:latin typeface="Computer Modern" charset="0"/>
                  <a:ea typeface="SimSun" pitchFamily="2" charset="-122"/>
                </a:rPr>
                <a:t>syntax</a:t>
              </a:r>
              <a:endParaRPr lang="en-US" altLang="zh-CN" sz="2000" dirty="0">
                <a:latin typeface="Times New Roman" pitchFamily="18" charset="0"/>
                <a:ea typeface="SimSun" pitchFamily="2" charset="-122"/>
              </a:endParaRPr>
            </a:p>
          </p:txBody>
        </p:sp>
        <p:sp>
          <p:nvSpPr>
            <p:cNvPr id="52234" name="Rectangle 10"/>
            <p:cNvSpPr>
              <a:spLocks noChangeArrowheads="1"/>
            </p:cNvSpPr>
            <p:nvPr/>
          </p:nvSpPr>
          <p:spPr bwMode="auto">
            <a:xfrm>
              <a:off x="5899150" y="1511300"/>
              <a:ext cx="94162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b="1">
                  <a:solidFill>
                    <a:srgbClr val="000000"/>
                  </a:solidFill>
                  <a:latin typeface="Computer Modern" charset="0"/>
                  <a:ea typeface="SimSun" pitchFamily="2" charset="-122"/>
                </a:rPr>
                <a:t>Addressing</a:t>
              </a:r>
              <a:endParaRPr lang="en-US" altLang="zh-CN" sz="2000">
                <a:latin typeface="Times New Roman" pitchFamily="18" charset="0"/>
                <a:ea typeface="SimSun" pitchFamily="2" charset="-122"/>
              </a:endParaRPr>
            </a:p>
          </p:txBody>
        </p:sp>
        <p:sp>
          <p:nvSpPr>
            <p:cNvPr id="52235" name="Rectangle 11"/>
            <p:cNvSpPr>
              <a:spLocks noChangeArrowheads="1"/>
            </p:cNvSpPr>
            <p:nvPr/>
          </p:nvSpPr>
          <p:spPr bwMode="auto">
            <a:xfrm>
              <a:off x="6946900" y="1511300"/>
              <a:ext cx="674422"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b="1">
                  <a:solidFill>
                    <a:srgbClr val="000000"/>
                  </a:solidFill>
                  <a:latin typeface="Computer Modern" charset="0"/>
                  <a:ea typeface="SimSun" pitchFamily="2" charset="-122"/>
                </a:rPr>
                <a:t>function</a:t>
              </a:r>
              <a:endParaRPr lang="en-US" altLang="zh-CN" sz="2000">
                <a:latin typeface="Times New Roman" pitchFamily="18" charset="0"/>
                <a:ea typeface="SimSun" pitchFamily="2" charset="-122"/>
              </a:endParaRPr>
            </a:p>
          </p:txBody>
        </p:sp>
        <p:sp>
          <p:nvSpPr>
            <p:cNvPr id="52236" name="Rectangle 12"/>
            <p:cNvSpPr>
              <a:spLocks noChangeArrowheads="1"/>
            </p:cNvSpPr>
            <p:nvPr/>
          </p:nvSpPr>
          <p:spPr bwMode="auto">
            <a:xfrm>
              <a:off x="2268538" y="1939925"/>
              <a:ext cx="5654675" cy="1588"/>
            </a:xfrm>
            <a:prstGeom prst="rect">
              <a:avLst/>
            </a:prstGeom>
            <a:solidFill>
              <a:srgbClr val="000000"/>
            </a:solidFill>
            <a:ln w="0">
              <a:solidFill>
                <a:srgbClr val="000000"/>
              </a:solidFill>
              <a:miter lim="800000"/>
              <a:headEnd/>
              <a:tailEnd/>
            </a:ln>
          </p:spPr>
          <p:txBody>
            <a:bodyPr/>
            <a:lstStyle/>
            <a:p>
              <a:endParaRPr lang="en-US" sz="2000"/>
            </a:p>
          </p:txBody>
        </p:sp>
        <p:sp>
          <p:nvSpPr>
            <p:cNvPr id="52237" name="Rectangle 13"/>
            <p:cNvSpPr>
              <a:spLocks noChangeArrowheads="1"/>
            </p:cNvSpPr>
            <p:nvPr/>
          </p:nvSpPr>
          <p:spPr bwMode="auto">
            <a:xfrm>
              <a:off x="2268538" y="2019300"/>
              <a:ext cx="797335"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Immediate</a:t>
              </a:r>
              <a:endParaRPr lang="en-US" altLang="zh-CN" sz="2000">
                <a:latin typeface="Times New Roman" pitchFamily="18" charset="0"/>
                <a:ea typeface="SimSun" pitchFamily="2" charset="-122"/>
              </a:endParaRPr>
            </a:p>
          </p:txBody>
        </p:sp>
        <p:sp>
          <p:nvSpPr>
            <p:cNvPr id="52238" name="Rectangle 14"/>
            <p:cNvSpPr>
              <a:spLocks noChangeArrowheads="1"/>
            </p:cNvSpPr>
            <p:nvPr/>
          </p:nvSpPr>
          <p:spPr bwMode="auto">
            <a:xfrm>
              <a:off x="3990975" y="2019300"/>
              <a:ext cx="20948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#V</a:t>
              </a:r>
              <a:endParaRPr lang="en-US" altLang="zh-CN" sz="2000">
                <a:latin typeface="Times New Roman" pitchFamily="18" charset="0"/>
                <a:ea typeface="SimSun" pitchFamily="2" charset="-122"/>
              </a:endParaRPr>
            </a:p>
          </p:txBody>
        </p:sp>
        <p:sp>
          <p:nvSpPr>
            <p:cNvPr id="52239" name="Rectangle 15"/>
            <p:cNvSpPr>
              <a:spLocks noChangeArrowheads="1"/>
            </p:cNvSpPr>
            <p:nvPr/>
          </p:nvSpPr>
          <p:spPr bwMode="auto">
            <a:xfrm>
              <a:off x="4217988" y="2019300"/>
              <a:ext cx="323851"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alue</a:t>
              </a:r>
              <a:endParaRPr lang="en-US" altLang="zh-CN" sz="2000">
                <a:latin typeface="Times New Roman" pitchFamily="18" charset="0"/>
                <a:ea typeface="SimSun" pitchFamily="2" charset="-122"/>
              </a:endParaRPr>
            </a:p>
          </p:txBody>
        </p:sp>
        <p:sp>
          <p:nvSpPr>
            <p:cNvPr id="52240" name="Rectangle 16"/>
            <p:cNvSpPr>
              <a:spLocks noChangeArrowheads="1"/>
            </p:cNvSpPr>
            <p:nvPr/>
          </p:nvSpPr>
          <p:spPr bwMode="auto">
            <a:xfrm>
              <a:off x="5937250" y="2019300"/>
              <a:ext cx="22765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Op</a:t>
              </a:r>
              <a:endParaRPr lang="en-US" altLang="zh-CN" sz="2000">
                <a:latin typeface="Times New Roman" pitchFamily="18" charset="0"/>
                <a:ea typeface="SimSun" pitchFamily="2" charset="-122"/>
              </a:endParaRPr>
            </a:p>
          </p:txBody>
        </p:sp>
        <p:sp>
          <p:nvSpPr>
            <p:cNvPr id="52241" name="Rectangle 17"/>
            <p:cNvSpPr>
              <a:spLocks noChangeArrowheads="1"/>
            </p:cNvSpPr>
            <p:nvPr/>
          </p:nvSpPr>
          <p:spPr bwMode="auto">
            <a:xfrm>
              <a:off x="6216650" y="2019300"/>
              <a:ext cx="43714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erand</a:t>
              </a:r>
              <a:endParaRPr lang="en-US" altLang="zh-CN" sz="2000">
                <a:latin typeface="Times New Roman" pitchFamily="18" charset="0"/>
                <a:ea typeface="SimSun" pitchFamily="2" charset="-122"/>
              </a:endParaRPr>
            </a:p>
          </p:txBody>
        </p:sp>
        <p:sp>
          <p:nvSpPr>
            <p:cNvPr id="52242" name="Rectangle 18"/>
            <p:cNvSpPr>
              <a:spLocks noChangeArrowheads="1"/>
            </p:cNvSpPr>
            <p:nvPr/>
          </p:nvSpPr>
          <p:spPr bwMode="auto">
            <a:xfrm>
              <a:off x="6746875" y="2028825"/>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43" name="Rectangle 19"/>
            <p:cNvSpPr>
              <a:spLocks noChangeArrowheads="1"/>
            </p:cNvSpPr>
            <p:nvPr/>
          </p:nvSpPr>
          <p:spPr bwMode="auto">
            <a:xfrm>
              <a:off x="6911975" y="2028825"/>
              <a:ext cx="114364"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V</a:t>
              </a:r>
              <a:endParaRPr lang="en-US" altLang="zh-CN" sz="2000">
                <a:latin typeface="Times New Roman" pitchFamily="18" charset="0"/>
                <a:ea typeface="SimSun" pitchFamily="2" charset="-122"/>
              </a:endParaRPr>
            </a:p>
          </p:txBody>
        </p:sp>
        <p:sp>
          <p:nvSpPr>
            <p:cNvPr id="52244" name="Rectangle 20"/>
            <p:cNvSpPr>
              <a:spLocks noChangeArrowheads="1"/>
            </p:cNvSpPr>
            <p:nvPr/>
          </p:nvSpPr>
          <p:spPr bwMode="auto">
            <a:xfrm>
              <a:off x="7029450" y="2028825"/>
              <a:ext cx="323851"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alue</a:t>
              </a:r>
              <a:endParaRPr lang="en-US" altLang="zh-CN" sz="2000">
                <a:latin typeface="Times New Roman" pitchFamily="18" charset="0"/>
                <a:ea typeface="SimSun" pitchFamily="2" charset="-122"/>
              </a:endParaRPr>
            </a:p>
          </p:txBody>
        </p:sp>
        <p:sp>
          <p:nvSpPr>
            <p:cNvPr id="52245" name="Rectangle 21"/>
            <p:cNvSpPr>
              <a:spLocks noChangeArrowheads="1"/>
            </p:cNvSpPr>
            <p:nvPr/>
          </p:nvSpPr>
          <p:spPr bwMode="auto">
            <a:xfrm>
              <a:off x="2268538" y="2390775"/>
              <a:ext cx="637013"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Register</a:t>
              </a:r>
              <a:endParaRPr lang="en-US" altLang="zh-CN" sz="2000">
                <a:latin typeface="Times New Roman" pitchFamily="18" charset="0"/>
                <a:ea typeface="SimSun" pitchFamily="2" charset="-122"/>
              </a:endParaRPr>
            </a:p>
          </p:txBody>
        </p:sp>
        <p:sp>
          <p:nvSpPr>
            <p:cNvPr id="52246" name="Rectangle 22"/>
            <p:cNvSpPr>
              <a:spLocks noChangeArrowheads="1"/>
            </p:cNvSpPr>
            <p:nvPr/>
          </p:nvSpPr>
          <p:spPr bwMode="auto">
            <a:xfrm>
              <a:off x="3990975" y="2390775"/>
              <a:ext cx="123982"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247" name="Rectangle 23"/>
            <p:cNvSpPr>
              <a:spLocks noChangeArrowheads="1"/>
            </p:cNvSpPr>
            <p:nvPr/>
          </p:nvSpPr>
          <p:spPr bwMode="auto">
            <a:xfrm>
              <a:off x="4146550" y="2390775"/>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248" name="Rectangle 24"/>
            <p:cNvSpPr>
              <a:spLocks noChangeArrowheads="1"/>
            </p:cNvSpPr>
            <p:nvPr/>
          </p:nvSpPr>
          <p:spPr bwMode="auto">
            <a:xfrm>
              <a:off x="5946775" y="2390775"/>
              <a:ext cx="22872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EA</a:t>
              </a:r>
              <a:endParaRPr lang="en-US" altLang="zh-CN" sz="2000">
                <a:latin typeface="Times New Roman" pitchFamily="18" charset="0"/>
                <a:ea typeface="SimSun" pitchFamily="2" charset="-122"/>
              </a:endParaRPr>
            </a:p>
          </p:txBody>
        </p:sp>
        <p:sp>
          <p:nvSpPr>
            <p:cNvPr id="52249" name="Rectangle 25"/>
            <p:cNvSpPr>
              <a:spLocks noChangeArrowheads="1"/>
            </p:cNvSpPr>
            <p:nvPr/>
          </p:nvSpPr>
          <p:spPr bwMode="auto">
            <a:xfrm>
              <a:off x="6261100" y="2390775"/>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50" name="Rectangle 26"/>
            <p:cNvSpPr>
              <a:spLocks noChangeArrowheads="1"/>
            </p:cNvSpPr>
            <p:nvPr/>
          </p:nvSpPr>
          <p:spPr bwMode="auto">
            <a:xfrm>
              <a:off x="6477000" y="2390775"/>
              <a:ext cx="123982"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251" name="Rectangle 27"/>
            <p:cNvSpPr>
              <a:spLocks noChangeArrowheads="1"/>
            </p:cNvSpPr>
            <p:nvPr/>
          </p:nvSpPr>
          <p:spPr bwMode="auto">
            <a:xfrm>
              <a:off x="6613525" y="2390775"/>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252" name="Rectangle 28"/>
            <p:cNvSpPr>
              <a:spLocks noChangeArrowheads="1"/>
            </p:cNvSpPr>
            <p:nvPr/>
          </p:nvSpPr>
          <p:spPr bwMode="auto">
            <a:xfrm>
              <a:off x="2268538" y="2782888"/>
              <a:ext cx="665871"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Absolute</a:t>
              </a:r>
              <a:endParaRPr lang="en-US" altLang="zh-CN" sz="2000">
                <a:latin typeface="Times New Roman" pitchFamily="18" charset="0"/>
                <a:ea typeface="SimSun" pitchFamily="2" charset="-122"/>
              </a:endParaRPr>
            </a:p>
          </p:txBody>
        </p:sp>
        <p:sp>
          <p:nvSpPr>
            <p:cNvPr id="52253" name="Rectangle 29"/>
            <p:cNvSpPr>
              <a:spLocks noChangeArrowheads="1"/>
            </p:cNvSpPr>
            <p:nvPr/>
          </p:nvSpPr>
          <p:spPr bwMode="auto">
            <a:xfrm>
              <a:off x="3033713" y="2782888"/>
              <a:ext cx="560059"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(Direct)</a:t>
              </a:r>
              <a:endParaRPr lang="en-US" altLang="zh-CN" sz="2000">
                <a:latin typeface="Times New Roman" pitchFamily="18" charset="0"/>
                <a:ea typeface="SimSun" pitchFamily="2" charset="-122"/>
              </a:endParaRPr>
            </a:p>
          </p:txBody>
        </p:sp>
        <p:sp>
          <p:nvSpPr>
            <p:cNvPr id="52254" name="Rectangle 30"/>
            <p:cNvSpPr>
              <a:spLocks noChangeArrowheads="1"/>
            </p:cNvSpPr>
            <p:nvPr/>
          </p:nvSpPr>
          <p:spPr bwMode="auto">
            <a:xfrm>
              <a:off x="3990975" y="2782888"/>
              <a:ext cx="35164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LOC</a:t>
              </a:r>
              <a:endParaRPr lang="en-US" altLang="zh-CN" sz="2000">
                <a:latin typeface="Times New Roman" pitchFamily="18" charset="0"/>
                <a:ea typeface="SimSun" pitchFamily="2" charset="-122"/>
              </a:endParaRPr>
            </a:p>
          </p:txBody>
        </p:sp>
        <p:sp>
          <p:nvSpPr>
            <p:cNvPr id="52255" name="Rectangle 31"/>
            <p:cNvSpPr>
              <a:spLocks noChangeArrowheads="1"/>
            </p:cNvSpPr>
            <p:nvPr/>
          </p:nvSpPr>
          <p:spPr bwMode="auto">
            <a:xfrm>
              <a:off x="5946775" y="2782888"/>
              <a:ext cx="22872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dirty="0">
                  <a:solidFill>
                    <a:srgbClr val="000000"/>
                  </a:solidFill>
                  <a:latin typeface="Computer Modern" charset="0"/>
                  <a:ea typeface="SimSun" pitchFamily="2" charset="-122"/>
                </a:rPr>
                <a:t>EA</a:t>
              </a:r>
              <a:endParaRPr lang="en-US" altLang="zh-CN" sz="2000" dirty="0">
                <a:latin typeface="Times New Roman" pitchFamily="18" charset="0"/>
                <a:ea typeface="SimSun" pitchFamily="2" charset="-122"/>
              </a:endParaRPr>
            </a:p>
          </p:txBody>
        </p:sp>
        <p:sp>
          <p:nvSpPr>
            <p:cNvPr id="52256" name="Rectangle 32"/>
            <p:cNvSpPr>
              <a:spLocks noChangeArrowheads="1"/>
            </p:cNvSpPr>
            <p:nvPr/>
          </p:nvSpPr>
          <p:spPr bwMode="auto">
            <a:xfrm>
              <a:off x="6261100" y="2782888"/>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57" name="Rectangle 33"/>
            <p:cNvSpPr>
              <a:spLocks noChangeArrowheads="1"/>
            </p:cNvSpPr>
            <p:nvPr/>
          </p:nvSpPr>
          <p:spPr bwMode="auto">
            <a:xfrm>
              <a:off x="6477000" y="2782888"/>
              <a:ext cx="35164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dirty="0">
                  <a:solidFill>
                    <a:srgbClr val="000000"/>
                  </a:solidFill>
                  <a:latin typeface="Computer Modern" charset="0"/>
                  <a:ea typeface="SimSun" pitchFamily="2" charset="-122"/>
                </a:rPr>
                <a:t>LOC</a:t>
              </a:r>
              <a:endParaRPr lang="en-US" altLang="zh-CN" sz="2000" dirty="0">
                <a:latin typeface="Times New Roman" pitchFamily="18" charset="0"/>
                <a:ea typeface="SimSun" pitchFamily="2" charset="-122"/>
              </a:endParaRPr>
            </a:p>
          </p:txBody>
        </p:sp>
        <p:sp>
          <p:nvSpPr>
            <p:cNvPr id="52258" name="Rectangle 34"/>
            <p:cNvSpPr>
              <a:spLocks noChangeArrowheads="1"/>
            </p:cNvSpPr>
            <p:nvPr/>
          </p:nvSpPr>
          <p:spPr bwMode="auto">
            <a:xfrm>
              <a:off x="2268538" y="3173413"/>
              <a:ext cx="560059"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Indirect</a:t>
              </a:r>
              <a:endParaRPr lang="en-US" altLang="zh-CN" sz="2000">
                <a:latin typeface="Times New Roman" pitchFamily="18" charset="0"/>
                <a:ea typeface="SimSun" pitchFamily="2" charset="-122"/>
              </a:endParaRPr>
            </a:p>
          </p:txBody>
        </p:sp>
        <p:sp>
          <p:nvSpPr>
            <p:cNvPr id="52259" name="Rectangle 35"/>
            <p:cNvSpPr>
              <a:spLocks noChangeArrowheads="1"/>
            </p:cNvSpPr>
            <p:nvPr/>
          </p:nvSpPr>
          <p:spPr bwMode="auto">
            <a:xfrm>
              <a:off x="3990975" y="3173413"/>
              <a:ext cx="18063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260" name="Rectangle 36"/>
            <p:cNvSpPr>
              <a:spLocks noChangeArrowheads="1"/>
            </p:cNvSpPr>
            <p:nvPr/>
          </p:nvSpPr>
          <p:spPr bwMode="auto">
            <a:xfrm>
              <a:off x="4205288" y="3173413"/>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261" name="Rectangle 37"/>
            <p:cNvSpPr>
              <a:spLocks noChangeArrowheads="1"/>
            </p:cNvSpPr>
            <p:nvPr/>
          </p:nvSpPr>
          <p:spPr bwMode="auto">
            <a:xfrm>
              <a:off x="4284663" y="3173413"/>
              <a:ext cx="5664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62" name="Rectangle 38"/>
            <p:cNvSpPr>
              <a:spLocks noChangeArrowheads="1"/>
            </p:cNvSpPr>
            <p:nvPr/>
          </p:nvSpPr>
          <p:spPr bwMode="auto">
            <a:xfrm>
              <a:off x="5946775" y="3173413"/>
              <a:ext cx="22872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EA</a:t>
              </a:r>
              <a:endParaRPr lang="en-US" altLang="zh-CN" sz="2000">
                <a:latin typeface="Times New Roman" pitchFamily="18" charset="0"/>
                <a:ea typeface="SimSun" pitchFamily="2" charset="-122"/>
              </a:endParaRPr>
            </a:p>
          </p:txBody>
        </p:sp>
        <p:sp>
          <p:nvSpPr>
            <p:cNvPr id="52263" name="Rectangle 39"/>
            <p:cNvSpPr>
              <a:spLocks noChangeArrowheads="1"/>
            </p:cNvSpPr>
            <p:nvPr/>
          </p:nvSpPr>
          <p:spPr bwMode="auto">
            <a:xfrm>
              <a:off x="6261100" y="3173413"/>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64" name="Rectangle 40"/>
            <p:cNvSpPr>
              <a:spLocks noChangeArrowheads="1"/>
            </p:cNvSpPr>
            <p:nvPr/>
          </p:nvSpPr>
          <p:spPr bwMode="auto">
            <a:xfrm>
              <a:off x="6477000" y="3173413"/>
              <a:ext cx="17101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265" name="Rectangle 41"/>
            <p:cNvSpPr>
              <a:spLocks noChangeArrowheads="1"/>
            </p:cNvSpPr>
            <p:nvPr/>
          </p:nvSpPr>
          <p:spPr bwMode="auto">
            <a:xfrm>
              <a:off x="6672263" y="3173413"/>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266" name="Rectangle 42"/>
            <p:cNvSpPr>
              <a:spLocks noChangeArrowheads="1"/>
            </p:cNvSpPr>
            <p:nvPr/>
          </p:nvSpPr>
          <p:spPr bwMode="auto">
            <a:xfrm>
              <a:off x="6750050" y="3173413"/>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67" name="Rectangle 43"/>
            <p:cNvSpPr>
              <a:spLocks noChangeArrowheads="1"/>
            </p:cNvSpPr>
            <p:nvPr/>
          </p:nvSpPr>
          <p:spPr bwMode="auto">
            <a:xfrm>
              <a:off x="3990975" y="3408363"/>
              <a:ext cx="464935"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(LOC)</a:t>
              </a:r>
              <a:endParaRPr lang="en-US" altLang="zh-CN" sz="2000">
                <a:latin typeface="Times New Roman" pitchFamily="18" charset="0"/>
                <a:ea typeface="SimSun" pitchFamily="2" charset="-122"/>
              </a:endParaRPr>
            </a:p>
          </p:txBody>
        </p:sp>
        <p:sp>
          <p:nvSpPr>
            <p:cNvPr id="52268" name="Rectangle 44"/>
            <p:cNvSpPr>
              <a:spLocks noChangeArrowheads="1"/>
            </p:cNvSpPr>
            <p:nvPr/>
          </p:nvSpPr>
          <p:spPr bwMode="auto">
            <a:xfrm>
              <a:off x="5946775" y="3408363"/>
              <a:ext cx="22872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EA</a:t>
              </a:r>
              <a:endParaRPr lang="en-US" altLang="zh-CN" sz="2000">
                <a:latin typeface="Times New Roman" pitchFamily="18" charset="0"/>
                <a:ea typeface="SimSun" pitchFamily="2" charset="-122"/>
              </a:endParaRPr>
            </a:p>
          </p:txBody>
        </p:sp>
        <p:sp>
          <p:nvSpPr>
            <p:cNvPr id="52269" name="Rectangle 45"/>
            <p:cNvSpPr>
              <a:spLocks noChangeArrowheads="1"/>
            </p:cNvSpPr>
            <p:nvPr/>
          </p:nvSpPr>
          <p:spPr bwMode="auto">
            <a:xfrm>
              <a:off x="6261100" y="3408363"/>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70" name="Rectangle 46"/>
            <p:cNvSpPr>
              <a:spLocks noChangeArrowheads="1"/>
            </p:cNvSpPr>
            <p:nvPr/>
          </p:nvSpPr>
          <p:spPr bwMode="auto">
            <a:xfrm>
              <a:off x="6477000" y="3408363"/>
              <a:ext cx="44569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[LOC]</a:t>
              </a:r>
              <a:endParaRPr lang="en-US" altLang="zh-CN" sz="2000">
                <a:latin typeface="Times New Roman" pitchFamily="18" charset="0"/>
                <a:ea typeface="SimSun" pitchFamily="2" charset="-122"/>
              </a:endParaRPr>
            </a:p>
          </p:txBody>
        </p:sp>
        <p:sp>
          <p:nvSpPr>
            <p:cNvPr id="52271" name="Rectangle 47"/>
            <p:cNvSpPr>
              <a:spLocks noChangeArrowheads="1"/>
            </p:cNvSpPr>
            <p:nvPr/>
          </p:nvSpPr>
          <p:spPr bwMode="auto">
            <a:xfrm>
              <a:off x="2268538" y="3779838"/>
              <a:ext cx="41790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Index</a:t>
              </a:r>
              <a:endParaRPr lang="en-US" altLang="zh-CN" sz="2000">
                <a:latin typeface="Times New Roman" pitchFamily="18" charset="0"/>
                <a:ea typeface="SimSun" pitchFamily="2" charset="-122"/>
              </a:endParaRPr>
            </a:p>
          </p:txBody>
        </p:sp>
        <p:sp>
          <p:nvSpPr>
            <p:cNvPr id="52272" name="Rectangle 48"/>
            <p:cNvSpPr>
              <a:spLocks noChangeArrowheads="1"/>
            </p:cNvSpPr>
            <p:nvPr/>
          </p:nvSpPr>
          <p:spPr bwMode="auto">
            <a:xfrm>
              <a:off x="3990975" y="3779838"/>
              <a:ext cx="294993"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X(R</a:t>
              </a:r>
              <a:endParaRPr lang="en-US" altLang="zh-CN" sz="2000">
                <a:latin typeface="Times New Roman" pitchFamily="18" charset="0"/>
                <a:ea typeface="SimSun" pitchFamily="2" charset="-122"/>
              </a:endParaRPr>
            </a:p>
          </p:txBody>
        </p:sp>
        <p:sp>
          <p:nvSpPr>
            <p:cNvPr id="52273" name="Rectangle 49"/>
            <p:cNvSpPr>
              <a:spLocks noChangeArrowheads="1"/>
            </p:cNvSpPr>
            <p:nvPr/>
          </p:nvSpPr>
          <p:spPr bwMode="auto">
            <a:xfrm>
              <a:off x="4343400" y="3779838"/>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274" name="Rectangle 50"/>
            <p:cNvSpPr>
              <a:spLocks noChangeArrowheads="1"/>
            </p:cNvSpPr>
            <p:nvPr/>
          </p:nvSpPr>
          <p:spPr bwMode="auto">
            <a:xfrm>
              <a:off x="4402138" y="3779838"/>
              <a:ext cx="5664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75" name="Rectangle 51"/>
            <p:cNvSpPr>
              <a:spLocks noChangeArrowheads="1"/>
            </p:cNvSpPr>
            <p:nvPr/>
          </p:nvSpPr>
          <p:spPr bwMode="auto">
            <a:xfrm>
              <a:off x="5946775" y="3779838"/>
              <a:ext cx="22872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EA</a:t>
              </a:r>
              <a:endParaRPr lang="en-US" altLang="zh-CN" sz="2000">
                <a:latin typeface="Times New Roman" pitchFamily="18" charset="0"/>
                <a:ea typeface="SimSun" pitchFamily="2" charset="-122"/>
              </a:endParaRPr>
            </a:p>
          </p:txBody>
        </p:sp>
        <p:sp>
          <p:nvSpPr>
            <p:cNvPr id="52276" name="Rectangle 52"/>
            <p:cNvSpPr>
              <a:spLocks noChangeArrowheads="1"/>
            </p:cNvSpPr>
            <p:nvPr/>
          </p:nvSpPr>
          <p:spPr bwMode="auto">
            <a:xfrm>
              <a:off x="6261100" y="3779838"/>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77" name="Rectangle 53"/>
            <p:cNvSpPr>
              <a:spLocks noChangeArrowheads="1"/>
            </p:cNvSpPr>
            <p:nvPr/>
          </p:nvSpPr>
          <p:spPr bwMode="auto">
            <a:xfrm>
              <a:off x="6477000" y="3779838"/>
              <a:ext cx="17101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278" name="Rectangle 54"/>
            <p:cNvSpPr>
              <a:spLocks noChangeArrowheads="1"/>
            </p:cNvSpPr>
            <p:nvPr/>
          </p:nvSpPr>
          <p:spPr bwMode="auto">
            <a:xfrm>
              <a:off x="6672263" y="3779838"/>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279" name="Rectangle 55"/>
            <p:cNvSpPr>
              <a:spLocks noChangeArrowheads="1"/>
            </p:cNvSpPr>
            <p:nvPr/>
          </p:nvSpPr>
          <p:spPr bwMode="auto">
            <a:xfrm>
              <a:off x="6750050" y="3779838"/>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80" name="Rectangle 56"/>
            <p:cNvSpPr>
              <a:spLocks noChangeArrowheads="1"/>
            </p:cNvSpPr>
            <p:nvPr/>
          </p:nvSpPr>
          <p:spPr bwMode="auto">
            <a:xfrm>
              <a:off x="6867525" y="3779838"/>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81" name="Rectangle 57"/>
            <p:cNvSpPr>
              <a:spLocks noChangeArrowheads="1"/>
            </p:cNvSpPr>
            <p:nvPr/>
          </p:nvSpPr>
          <p:spPr bwMode="auto">
            <a:xfrm>
              <a:off x="7054850" y="3779838"/>
              <a:ext cx="114364"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X</a:t>
              </a:r>
              <a:endParaRPr lang="en-US" altLang="zh-CN" sz="2000">
                <a:latin typeface="Times New Roman" pitchFamily="18" charset="0"/>
                <a:ea typeface="SimSun" pitchFamily="2" charset="-122"/>
              </a:endParaRPr>
            </a:p>
          </p:txBody>
        </p:sp>
        <p:sp>
          <p:nvSpPr>
            <p:cNvPr id="52282" name="Rectangle 58"/>
            <p:cNvSpPr>
              <a:spLocks noChangeArrowheads="1"/>
            </p:cNvSpPr>
            <p:nvPr/>
          </p:nvSpPr>
          <p:spPr bwMode="auto">
            <a:xfrm>
              <a:off x="2268538" y="4171950"/>
              <a:ext cx="39011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Base</a:t>
              </a:r>
              <a:endParaRPr lang="en-US" altLang="zh-CN" sz="2000">
                <a:latin typeface="Times New Roman" pitchFamily="18" charset="0"/>
                <a:ea typeface="SimSun" pitchFamily="2" charset="-122"/>
              </a:endParaRPr>
            </a:p>
          </p:txBody>
        </p:sp>
        <p:sp>
          <p:nvSpPr>
            <p:cNvPr id="52283" name="Rectangle 59"/>
            <p:cNvSpPr>
              <a:spLocks noChangeArrowheads="1"/>
            </p:cNvSpPr>
            <p:nvPr/>
          </p:nvSpPr>
          <p:spPr bwMode="auto">
            <a:xfrm>
              <a:off x="2717800" y="4171950"/>
              <a:ext cx="304612"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with</a:t>
              </a:r>
              <a:endParaRPr lang="en-US" altLang="zh-CN" sz="2000">
                <a:latin typeface="Times New Roman" pitchFamily="18" charset="0"/>
                <a:ea typeface="SimSun" pitchFamily="2" charset="-122"/>
              </a:endParaRPr>
            </a:p>
          </p:txBody>
        </p:sp>
        <p:sp>
          <p:nvSpPr>
            <p:cNvPr id="52284" name="Rectangle 60"/>
            <p:cNvSpPr>
              <a:spLocks noChangeArrowheads="1"/>
            </p:cNvSpPr>
            <p:nvPr/>
          </p:nvSpPr>
          <p:spPr bwMode="auto">
            <a:xfrm>
              <a:off x="3130550" y="4171950"/>
              <a:ext cx="40935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index</a:t>
              </a:r>
              <a:endParaRPr lang="en-US" altLang="zh-CN" sz="2000">
                <a:latin typeface="Times New Roman" pitchFamily="18" charset="0"/>
                <a:ea typeface="SimSun" pitchFamily="2" charset="-122"/>
              </a:endParaRPr>
            </a:p>
          </p:txBody>
        </p:sp>
        <p:sp>
          <p:nvSpPr>
            <p:cNvPr id="52285" name="Rectangle 61"/>
            <p:cNvSpPr>
              <a:spLocks noChangeArrowheads="1"/>
            </p:cNvSpPr>
            <p:nvPr/>
          </p:nvSpPr>
          <p:spPr bwMode="auto">
            <a:xfrm>
              <a:off x="3990975" y="4171950"/>
              <a:ext cx="18063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286" name="Rectangle 62"/>
            <p:cNvSpPr>
              <a:spLocks noChangeArrowheads="1"/>
            </p:cNvSpPr>
            <p:nvPr/>
          </p:nvSpPr>
          <p:spPr bwMode="auto">
            <a:xfrm>
              <a:off x="4205288" y="4171950"/>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287" name="Rectangle 63"/>
            <p:cNvSpPr>
              <a:spLocks noChangeArrowheads="1"/>
            </p:cNvSpPr>
            <p:nvPr/>
          </p:nvSpPr>
          <p:spPr bwMode="auto">
            <a:xfrm>
              <a:off x="4284663" y="4171950"/>
              <a:ext cx="17101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288" name="Rectangle 64"/>
            <p:cNvSpPr>
              <a:spLocks noChangeArrowheads="1"/>
            </p:cNvSpPr>
            <p:nvPr/>
          </p:nvSpPr>
          <p:spPr bwMode="auto">
            <a:xfrm>
              <a:off x="4479925" y="4171950"/>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j</a:t>
              </a:r>
              <a:endParaRPr lang="en-US" altLang="zh-CN" sz="2000" i="1">
                <a:latin typeface="Times New Roman" pitchFamily="18" charset="0"/>
                <a:ea typeface="SimSun" pitchFamily="2" charset="-122"/>
              </a:endParaRPr>
            </a:p>
          </p:txBody>
        </p:sp>
        <p:sp>
          <p:nvSpPr>
            <p:cNvPr id="52289" name="Rectangle 65"/>
            <p:cNvSpPr>
              <a:spLocks noChangeArrowheads="1"/>
            </p:cNvSpPr>
            <p:nvPr/>
          </p:nvSpPr>
          <p:spPr bwMode="auto">
            <a:xfrm>
              <a:off x="4576763" y="4171950"/>
              <a:ext cx="5664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90" name="Rectangle 66"/>
            <p:cNvSpPr>
              <a:spLocks noChangeArrowheads="1"/>
            </p:cNvSpPr>
            <p:nvPr/>
          </p:nvSpPr>
          <p:spPr bwMode="auto">
            <a:xfrm>
              <a:off x="5946775" y="4171950"/>
              <a:ext cx="22872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EA</a:t>
              </a:r>
              <a:endParaRPr lang="en-US" altLang="zh-CN" sz="2000">
                <a:latin typeface="Times New Roman" pitchFamily="18" charset="0"/>
                <a:ea typeface="SimSun" pitchFamily="2" charset="-122"/>
              </a:endParaRPr>
            </a:p>
          </p:txBody>
        </p:sp>
        <p:sp>
          <p:nvSpPr>
            <p:cNvPr id="52291" name="Rectangle 67"/>
            <p:cNvSpPr>
              <a:spLocks noChangeArrowheads="1"/>
            </p:cNvSpPr>
            <p:nvPr/>
          </p:nvSpPr>
          <p:spPr bwMode="auto">
            <a:xfrm>
              <a:off x="6261100" y="4171950"/>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92" name="Rectangle 68"/>
            <p:cNvSpPr>
              <a:spLocks noChangeArrowheads="1"/>
            </p:cNvSpPr>
            <p:nvPr/>
          </p:nvSpPr>
          <p:spPr bwMode="auto">
            <a:xfrm>
              <a:off x="6477000" y="4171950"/>
              <a:ext cx="17101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293" name="Rectangle 69"/>
            <p:cNvSpPr>
              <a:spLocks noChangeArrowheads="1"/>
            </p:cNvSpPr>
            <p:nvPr/>
          </p:nvSpPr>
          <p:spPr bwMode="auto">
            <a:xfrm>
              <a:off x="6672263" y="4171950"/>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294" name="Rectangle 70"/>
            <p:cNvSpPr>
              <a:spLocks noChangeArrowheads="1"/>
            </p:cNvSpPr>
            <p:nvPr/>
          </p:nvSpPr>
          <p:spPr bwMode="auto">
            <a:xfrm>
              <a:off x="6750050" y="4171950"/>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95" name="Rectangle 71"/>
            <p:cNvSpPr>
              <a:spLocks noChangeArrowheads="1"/>
            </p:cNvSpPr>
            <p:nvPr/>
          </p:nvSpPr>
          <p:spPr bwMode="auto">
            <a:xfrm>
              <a:off x="6867525" y="4171950"/>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96" name="Rectangle 72"/>
            <p:cNvSpPr>
              <a:spLocks noChangeArrowheads="1"/>
            </p:cNvSpPr>
            <p:nvPr/>
          </p:nvSpPr>
          <p:spPr bwMode="auto">
            <a:xfrm>
              <a:off x="7054850" y="4171950"/>
              <a:ext cx="17101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297" name="Rectangle 73"/>
            <p:cNvSpPr>
              <a:spLocks noChangeArrowheads="1"/>
            </p:cNvSpPr>
            <p:nvPr/>
          </p:nvSpPr>
          <p:spPr bwMode="auto">
            <a:xfrm>
              <a:off x="7250113" y="4171950"/>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j</a:t>
              </a:r>
              <a:endParaRPr lang="en-US" altLang="zh-CN" sz="2000" i="1">
                <a:latin typeface="Times New Roman" pitchFamily="18" charset="0"/>
                <a:ea typeface="SimSun" pitchFamily="2" charset="-122"/>
              </a:endParaRPr>
            </a:p>
          </p:txBody>
        </p:sp>
        <p:sp>
          <p:nvSpPr>
            <p:cNvPr id="52298" name="Rectangle 74"/>
            <p:cNvSpPr>
              <a:spLocks noChangeArrowheads="1"/>
            </p:cNvSpPr>
            <p:nvPr/>
          </p:nvSpPr>
          <p:spPr bwMode="auto">
            <a:xfrm>
              <a:off x="7327900" y="4171950"/>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299" name="Rectangle 75"/>
            <p:cNvSpPr>
              <a:spLocks noChangeArrowheads="1"/>
            </p:cNvSpPr>
            <p:nvPr/>
          </p:nvSpPr>
          <p:spPr bwMode="auto">
            <a:xfrm>
              <a:off x="2268538" y="4543425"/>
              <a:ext cx="39011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Base</a:t>
              </a:r>
              <a:endParaRPr lang="en-US" altLang="zh-CN" sz="2000">
                <a:latin typeface="Times New Roman" pitchFamily="18" charset="0"/>
                <a:ea typeface="SimSun" pitchFamily="2" charset="-122"/>
              </a:endParaRPr>
            </a:p>
          </p:txBody>
        </p:sp>
        <p:sp>
          <p:nvSpPr>
            <p:cNvPr id="52300" name="Rectangle 76"/>
            <p:cNvSpPr>
              <a:spLocks noChangeArrowheads="1"/>
            </p:cNvSpPr>
            <p:nvPr/>
          </p:nvSpPr>
          <p:spPr bwMode="auto">
            <a:xfrm>
              <a:off x="2717800" y="4543425"/>
              <a:ext cx="304612"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with</a:t>
              </a:r>
              <a:endParaRPr lang="en-US" altLang="zh-CN" sz="2000">
                <a:latin typeface="Times New Roman" pitchFamily="18" charset="0"/>
                <a:ea typeface="SimSun" pitchFamily="2" charset="-122"/>
              </a:endParaRPr>
            </a:p>
          </p:txBody>
        </p:sp>
        <p:sp>
          <p:nvSpPr>
            <p:cNvPr id="52301" name="Rectangle 77"/>
            <p:cNvSpPr>
              <a:spLocks noChangeArrowheads="1"/>
            </p:cNvSpPr>
            <p:nvPr/>
          </p:nvSpPr>
          <p:spPr bwMode="auto">
            <a:xfrm>
              <a:off x="3130550" y="4543425"/>
              <a:ext cx="40935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index</a:t>
              </a:r>
              <a:endParaRPr lang="en-US" altLang="zh-CN" sz="2000">
                <a:latin typeface="Times New Roman" pitchFamily="18" charset="0"/>
                <a:ea typeface="SimSun" pitchFamily="2" charset="-122"/>
              </a:endParaRPr>
            </a:p>
          </p:txBody>
        </p:sp>
        <p:sp>
          <p:nvSpPr>
            <p:cNvPr id="52302" name="Rectangle 78"/>
            <p:cNvSpPr>
              <a:spLocks noChangeArrowheads="1"/>
            </p:cNvSpPr>
            <p:nvPr/>
          </p:nvSpPr>
          <p:spPr bwMode="auto">
            <a:xfrm>
              <a:off x="3990975" y="4543425"/>
              <a:ext cx="294993"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X(R</a:t>
              </a:r>
              <a:endParaRPr lang="en-US" altLang="zh-CN" sz="2000">
                <a:latin typeface="Times New Roman" pitchFamily="18" charset="0"/>
                <a:ea typeface="SimSun" pitchFamily="2" charset="-122"/>
              </a:endParaRPr>
            </a:p>
          </p:txBody>
        </p:sp>
        <p:sp>
          <p:nvSpPr>
            <p:cNvPr id="52303" name="Rectangle 79"/>
            <p:cNvSpPr>
              <a:spLocks noChangeArrowheads="1"/>
            </p:cNvSpPr>
            <p:nvPr/>
          </p:nvSpPr>
          <p:spPr bwMode="auto">
            <a:xfrm>
              <a:off x="4343400" y="4543425"/>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304" name="Rectangle 80"/>
            <p:cNvSpPr>
              <a:spLocks noChangeArrowheads="1"/>
            </p:cNvSpPr>
            <p:nvPr/>
          </p:nvSpPr>
          <p:spPr bwMode="auto">
            <a:xfrm>
              <a:off x="4402138" y="4543425"/>
              <a:ext cx="17101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305" name="Rectangle 81"/>
            <p:cNvSpPr>
              <a:spLocks noChangeArrowheads="1"/>
            </p:cNvSpPr>
            <p:nvPr/>
          </p:nvSpPr>
          <p:spPr bwMode="auto">
            <a:xfrm>
              <a:off x="4597400" y="4543425"/>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j</a:t>
              </a:r>
              <a:endParaRPr lang="en-US" altLang="zh-CN" sz="2000" i="1">
                <a:latin typeface="Times New Roman" pitchFamily="18" charset="0"/>
                <a:ea typeface="SimSun" pitchFamily="2" charset="-122"/>
              </a:endParaRPr>
            </a:p>
          </p:txBody>
        </p:sp>
        <p:sp>
          <p:nvSpPr>
            <p:cNvPr id="52306" name="Rectangle 82"/>
            <p:cNvSpPr>
              <a:spLocks noChangeArrowheads="1"/>
            </p:cNvSpPr>
            <p:nvPr/>
          </p:nvSpPr>
          <p:spPr bwMode="auto">
            <a:xfrm>
              <a:off x="4695825" y="4543425"/>
              <a:ext cx="5664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07" name="Rectangle 83"/>
            <p:cNvSpPr>
              <a:spLocks noChangeArrowheads="1"/>
            </p:cNvSpPr>
            <p:nvPr/>
          </p:nvSpPr>
          <p:spPr bwMode="auto">
            <a:xfrm>
              <a:off x="5946775" y="4543425"/>
              <a:ext cx="22872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EA</a:t>
              </a:r>
              <a:endParaRPr lang="en-US" altLang="zh-CN" sz="2000">
                <a:latin typeface="Times New Roman" pitchFamily="18" charset="0"/>
                <a:ea typeface="SimSun" pitchFamily="2" charset="-122"/>
              </a:endParaRPr>
            </a:p>
          </p:txBody>
        </p:sp>
        <p:sp>
          <p:nvSpPr>
            <p:cNvPr id="52308" name="Rectangle 84"/>
            <p:cNvSpPr>
              <a:spLocks noChangeArrowheads="1"/>
            </p:cNvSpPr>
            <p:nvPr/>
          </p:nvSpPr>
          <p:spPr bwMode="auto">
            <a:xfrm>
              <a:off x="6261100" y="4543425"/>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09" name="Rectangle 85"/>
            <p:cNvSpPr>
              <a:spLocks noChangeArrowheads="1"/>
            </p:cNvSpPr>
            <p:nvPr/>
          </p:nvSpPr>
          <p:spPr bwMode="auto">
            <a:xfrm>
              <a:off x="6477000" y="4543425"/>
              <a:ext cx="17101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310" name="Rectangle 86"/>
            <p:cNvSpPr>
              <a:spLocks noChangeArrowheads="1"/>
            </p:cNvSpPr>
            <p:nvPr/>
          </p:nvSpPr>
          <p:spPr bwMode="auto">
            <a:xfrm>
              <a:off x="6672263" y="4543425"/>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311" name="Rectangle 87"/>
            <p:cNvSpPr>
              <a:spLocks noChangeArrowheads="1"/>
            </p:cNvSpPr>
            <p:nvPr/>
          </p:nvSpPr>
          <p:spPr bwMode="auto">
            <a:xfrm>
              <a:off x="6750050" y="4543425"/>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12" name="Rectangle 88"/>
            <p:cNvSpPr>
              <a:spLocks noChangeArrowheads="1"/>
            </p:cNvSpPr>
            <p:nvPr/>
          </p:nvSpPr>
          <p:spPr bwMode="auto">
            <a:xfrm>
              <a:off x="6867525" y="4543425"/>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13" name="Rectangle 89"/>
            <p:cNvSpPr>
              <a:spLocks noChangeArrowheads="1"/>
            </p:cNvSpPr>
            <p:nvPr/>
          </p:nvSpPr>
          <p:spPr bwMode="auto">
            <a:xfrm>
              <a:off x="7054850" y="4543425"/>
              <a:ext cx="17101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314" name="Rectangle 90"/>
            <p:cNvSpPr>
              <a:spLocks noChangeArrowheads="1"/>
            </p:cNvSpPr>
            <p:nvPr/>
          </p:nvSpPr>
          <p:spPr bwMode="auto">
            <a:xfrm>
              <a:off x="7250113" y="4543425"/>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j</a:t>
              </a:r>
              <a:endParaRPr lang="en-US" altLang="zh-CN" sz="2000" i="1">
                <a:latin typeface="Times New Roman" pitchFamily="18" charset="0"/>
                <a:ea typeface="SimSun" pitchFamily="2" charset="-122"/>
              </a:endParaRPr>
            </a:p>
          </p:txBody>
        </p:sp>
        <p:sp>
          <p:nvSpPr>
            <p:cNvPr id="52315" name="Rectangle 91"/>
            <p:cNvSpPr>
              <a:spLocks noChangeArrowheads="1"/>
            </p:cNvSpPr>
            <p:nvPr/>
          </p:nvSpPr>
          <p:spPr bwMode="auto">
            <a:xfrm>
              <a:off x="7327900" y="4543425"/>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16" name="Rectangle 92"/>
            <p:cNvSpPr>
              <a:spLocks noChangeArrowheads="1"/>
            </p:cNvSpPr>
            <p:nvPr/>
          </p:nvSpPr>
          <p:spPr bwMode="auto">
            <a:xfrm>
              <a:off x="7464425" y="4543425"/>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17" name="Rectangle 93"/>
            <p:cNvSpPr>
              <a:spLocks noChangeArrowheads="1"/>
            </p:cNvSpPr>
            <p:nvPr/>
          </p:nvSpPr>
          <p:spPr bwMode="auto">
            <a:xfrm>
              <a:off x="7680325" y="4543425"/>
              <a:ext cx="114364"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X</a:t>
              </a:r>
              <a:endParaRPr lang="en-US" altLang="zh-CN" sz="2000">
                <a:latin typeface="Times New Roman" pitchFamily="18" charset="0"/>
                <a:ea typeface="SimSun" pitchFamily="2" charset="-122"/>
              </a:endParaRPr>
            </a:p>
          </p:txBody>
        </p:sp>
        <p:sp>
          <p:nvSpPr>
            <p:cNvPr id="52318" name="Rectangle 94"/>
            <p:cNvSpPr>
              <a:spLocks noChangeArrowheads="1"/>
            </p:cNvSpPr>
            <p:nvPr/>
          </p:nvSpPr>
          <p:spPr bwMode="auto">
            <a:xfrm>
              <a:off x="2386013" y="4778375"/>
              <a:ext cx="285374"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and</a:t>
              </a:r>
              <a:endParaRPr lang="en-US" altLang="zh-CN" sz="2000">
                <a:latin typeface="Times New Roman" pitchFamily="18" charset="0"/>
                <a:ea typeface="SimSun" pitchFamily="2" charset="-122"/>
              </a:endParaRPr>
            </a:p>
          </p:txBody>
        </p:sp>
        <p:sp>
          <p:nvSpPr>
            <p:cNvPr id="52319" name="Rectangle 95"/>
            <p:cNvSpPr>
              <a:spLocks noChangeArrowheads="1"/>
            </p:cNvSpPr>
            <p:nvPr/>
          </p:nvSpPr>
          <p:spPr bwMode="auto">
            <a:xfrm>
              <a:off x="2738438" y="4778375"/>
              <a:ext cx="413759"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offset</a:t>
              </a:r>
              <a:endParaRPr lang="en-US" altLang="zh-CN" sz="2000">
                <a:latin typeface="Times New Roman" pitchFamily="18" charset="0"/>
                <a:ea typeface="SimSun" pitchFamily="2" charset="-122"/>
              </a:endParaRPr>
            </a:p>
          </p:txBody>
        </p:sp>
        <p:sp>
          <p:nvSpPr>
            <p:cNvPr id="52320" name="Rectangle 96"/>
            <p:cNvSpPr>
              <a:spLocks noChangeArrowheads="1"/>
            </p:cNvSpPr>
            <p:nvPr/>
          </p:nvSpPr>
          <p:spPr bwMode="auto">
            <a:xfrm>
              <a:off x="2268538" y="5168900"/>
              <a:ext cx="618844"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Relative</a:t>
              </a:r>
              <a:endParaRPr lang="en-US" altLang="zh-CN" sz="2000">
                <a:latin typeface="Times New Roman" pitchFamily="18" charset="0"/>
                <a:ea typeface="SimSun" pitchFamily="2" charset="-122"/>
              </a:endParaRPr>
            </a:p>
          </p:txBody>
        </p:sp>
        <p:sp>
          <p:nvSpPr>
            <p:cNvPr id="52321" name="Rectangle 97"/>
            <p:cNvSpPr>
              <a:spLocks noChangeArrowheads="1"/>
            </p:cNvSpPr>
            <p:nvPr/>
          </p:nvSpPr>
          <p:spPr bwMode="auto">
            <a:xfrm>
              <a:off x="3990975" y="5168900"/>
              <a:ext cx="466003"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X(PC)</a:t>
              </a:r>
              <a:endParaRPr lang="en-US" altLang="zh-CN" sz="2000">
                <a:latin typeface="Times New Roman" pitchFamily="18" charset="0"/>
                <a:ea typeface="SimSun" pitchFamily="2" charset="-122"/>
              </a:endParaRPr>
            </a:p>
          </p:txBody>
        </p:sp>
        <p:sp>
          <p:nvSpPr>
            <p:cNvPr id="52322" name="Rectangle 98"/>
            <p:cNvSpPr>
              <a:spLocks noChangeArrowheads="1"/>
            </p:cNvSpPr>
            <p:nvPr/>
          </p:nvSpPr>
          <p:spPr bwMode="auto">
            <a:xfrm>
              <a:off x="5946775" y="5168900"/>
              <a:ext cx="22872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EA</a:t>
              </a:r>
              <a:endParaRPr lang="en-US" altLang="zh-CN" sz="2000">
                <a:latin typeface="Times New Roman" pitchFamily="18" charset="0"/>
                <a:ea typeface="SimSun" pitchFamily="2" charset="-122"/>
              </a:endParaRPr>
            </a:p>
          </p:txBody>
        </p:sp>
        <p:sp>
          <p:nvSpPr>
            <p:cNvPr id="52323" name="Rectangle 99"/>
            <p:cNvSpPr>
              <a:spLocks noChangeArrowheads="1"/>
            </p:cNvSpPr>
            <p:nvPr/>
          </p:nvSpPr>
          <p:spPr bwMode="auto">
            <a:xfrm>
              <a:off x="6261100" y="5168900"/>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24" name="Rectangle 100"/>
            <p:cNvSpPr>
              <a:spLocks noChangeArrowheads="1"/>
            </p:cNvSpPr>
            <p:nvPr/>
          </p:nvSpPr>
          <p:spPr bwMode="auto">
            <a:xfrm>
              <a:off x="6477000" y="5168900"/>
              <a:ext cx="332401"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[PC]</a:t>
              </a:r>
              <a:endParaRPr lang="en-US" altLang="zh-CN" sz="2000">
                <a:latin typeface="Times New Roman" pitchFamily="18" charset="0"/>
                <a:ea typeface="SimSun" pitchFamily="2" charset="-122"/>
              </a:endParaRPr>
            </a:p>
          </p:txBody>
        </p:sp>
        <p:sp>
          <p:nvSpPr>
            <p:cNvPr id="52325" name="Rectangle 101"/>
            <p:cNvSpPr>
              <a:spLocks noChangeArrowheads="1"/>
            </p:cNvSpPr>
            <p:nvPr/>
          </p:nvSpPr>
          <p:spPr bwMode="auto">
            <a:xfrm>
              <a:off x="6926263" y="5168900"/>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26" name="Rectangle 102"/>
            <p:cNvSpPr>
              <a:spLocks noChangeArrowheads="1"/>
            </p:cNvSpPr>
            <p:nvPr/>
          </p:nvSpPr>
          <p:spPr bwMode="auto">
            <a:xfrm>
              <a:off x="7113588" y="5168900"/>
              <a:ext cx="114364"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X</a:t>
              </a:r>
              <a:endParaRPr lang="en-US" altLang="zh-CN" sz="2000">
                <a:latin typeface="Times New Roman" pitchFamily="18" charset="0"/>
                <a:ea typeface="SimSun" pitchFamily="2" charset="-122"/>
              </a:endParaRPr>
            </a:p>
          </p:txBody>
        </p:sp>
        <p:sp>
          <p:nvSpPr>
            <p:cNvPr id="52327" name="Rectangle 103"/>
            <p:cNvSpPr>
              <a:spLocks noChangeArrowheads="1"/>
            </p:cNvSpPr>
            <p:nvPr/>
          </p:nvSpPr>
          <p:spPr bwMode="auto">
            <a:xfrm>
              <a:off x="2209800" y="5561013"/>
              <a:ext cx="105492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Autoincremen</a:t>
              </a:r>
              <a:endParaRPr lang="en-US" altLang="zh-CN" sz="2000">
                <a:latin typeface="Times New Roman" pitchFamily="18" charset="0"/>
                <a:ea typeface="SimSun" pitchFamily="2" charset="-122"/>
              </a:endParaRPr>
            </a:p>
          </p:txBody>
        </p:sp>
        <p:sp>
          <p:nvSpPr>
            <p:cNvPr id="52328" name="Rectangle 104"/>
            <p:cNvSpPr>
              <a:spLocks noChangeArrowheads="1"/>
            </p:cNvSpPr>
            <p:nvPr/>
          </p:nvSpPr>
          <p:spPr bwMode="auto">
            <a:xfrm>
              <a:off x="3376613" y="5561013"/>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t</a:t>
              </a:r>
              <a:endParaRPr lang="en-US" altLang="zh-CN" sz="2000">
                <a:latin typeface="Times New Roman" pitchFamily="18" charset="0"/>
                <a:ea typeface="SimSun" pitchFamily="2" charset="-122"/>
              </a:endParaRPr>
            </a:p>
          </p:txBody>
        </p:sp>
        <p:sp>
          <p:nvSpPr>
            <p:cNvPr id="52329" name="Rectangle 105"/>
            <p:cNvSpPr>
              <a:spLocks noChangeArrowheads="1"/>
            </p:cNvSpPr>
            <p:nvPr/>
          </p:nvSpPr>
          <p:spPr bwMode="auto">
            <a:xfrm>
              <a:off x="3990975" y="5561013"/>
              <a:ext cx="18063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330" name="Rectangle 106"/>
            <p:cNvSpPr>
              <a:spLocks noChangeArrowheads="1"/>
            </p:cNvSpPr>
            <p:nvPr/>
          </p:nvSpPr>
          <p:spPr bwMode="auto">
            <a:xfrm>
              <a:off x="4205288" y="5561013"/>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331" name="Rectangle 107"/>
            <p:cNvSpPr>
              <a:spLocks noChangeArrowheads="1"/>
            </p:cNvSpPr>
            <p:nvPr/>
          </p:nvSpPr>
          <p:spPr bwMode="auto">
            <a:xfrm>
              <a:off x="4284663" y="5561013"/>
              <a:ext cx="15604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32" name="Rectangle 108"/>
            <p:cNvSpPr>
              <a:spLocks noChangeArrowheads="1"/>
            </p:cNvSpPr>
            <p:nvPr/>
          </p:nvSpPr>
          <p:spPr bwMode="auto">
            <a:xfrm>
              <a:off x="5946775" y="5561013"/>
              <a:ext cx="22872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EA</a:t>
              </a:r>
              <a:endParaRPr lang="en-US" altLang="zh-CN" sz="2000">
                <a:latin typeface="Times New Roman" pitchFamily="18" charset="0"/>
                <a:ea typeface="SimSun" pitchFamily="2" charset="-122"/>
              </a:endParaRPr>
            </a:p>
          </p:txBody>
        </p:sp>
        <p:sp>
          <p:nvSpPr>
            <p:cNvPr id="52333" name="Rectangle 109"/>
            <p:cNvSpPr>
              <a:spLocks noChangeArrowheads="1"/>
            </p:cNvSpPr>
            <p:nvPr/>
          </p:nvSpPr>
          <p:spPr bwMode="auto">
            <a:xfrm>
              <a:off x="6261100" y="5561013"/>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34" name="Rectangle 110"/>
            <p:cNvSpPr>
              <a:spLocks noChangeArrowheads="1"/>
            </p:cNvSpPr>
            <p:nvPr/>
          </p:nvSpPr>
          <p:spPr bwMode="auto">
            <a:xfrm>
              <a:off x="6477000" y="5561013"/>
              <a:ext cx="17101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335" name="Rectangle 111"/>
            <p:cNvSpPr>
              <a:spLocks noChangeArrowheads="1"/>
            </p:cNvSpPr>
            <p:nvPr/>
          </p:nvSpPr>
          <p:spPr bwMode="auto">
            <a:xfrm>
              <a:off x="6672263" y="5561013"/>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336" name="Rectangle 112"/>
            <p:cNvSpPr>
              <a:spLocks noChangeArrowheads="1"/>
            </p:cNvSpPr>
            <p:nvPr/>
          </p:nvSpPr>
          <p:spPr bwMode="auto">
            <a:xfrm>
              <a:off x="6750050" y="5561013"/>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37" name="Rectangle 113"/>
            <p:cNvSpPr>
              <a:spLocks noChangeArrowheads="1"/>
            </p:cNvSpPr>
            <p:nvPr/>
          </p:nvSpPr>
          <p:spPr bwMode="auto">
            <a:xfrm>
              <a:off x="6867525" y="5561013"/>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38" name="Rectangle 114"/>
            <p:cNvSpPr>
              <a:spLocks noChangeArrowheads="1"/>
            </p:cNvSpPr>
            <p:nvPr/>
          </p:nvSpPr>
          <p:spPr bwMode="auto">
            <a:xfrm>
              <a:off x="6019800" y="5775325"/>
              <a:ext cx="71183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Incremen</a:t>
              </a:r>
              <a:endParaRPr lang="en-US" altLang="zh-CN" sz="2000">
                <a:latin typeface="Times New Roman" pitchFamily="18" charset="0"/>
                <a:ea typeface="SimSun" pitchFamily="2" charset="-122"/>
              </a:endParaRPr>
            </a:p>
          </p:txBody>
        </p:sp>
        <p:sp>
          <p:nvSpPr>
            <p:cNvPr id="52339" name="Rectangle 115"/>
            <p:cNvSpPr>
              <a:spLocks noChangeArrowheads="1"/>
            </p:cNvSpPr>
            <p:nvPr/>
          </p:nvSpPr>
          <p:spPr bwMode="auto">
            <a:xfrm>
              <a:off x="6808788" y="5775325"/>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t</a:t>
              </a:r>
              <a:endParaRPr lang="en-US" altLang="zh-CN" sz="2000">
                <a:latin typeface="Times New Roman" pitchFamily="18" charset="0"/>
                <a:ea typeface="SimSun" pitchFamily="2" charset="-122"/>
              </a:endParaRPr>
            </a:p>
          </p:txBody>
        </p:sp>
        <p:sp>
          <p:nvSpPr>
            <p:cNvPr id="52340" name="Rectangle 116"/>
            <p:cNvSpPr>
              <a:spLocks noChangeArrowheads="1"/>
            </p:cNvSpPr>
            <p:nvPr/>
          </p:nvSpPr>
          <p:spPr bwMode="auto">
            <a:xfrm>
              <a:off x="6946900" y="5775325"/>
              <a:ext cx="123982"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341" name="Rectangle 117"/>
            <p:cNvSpPr>
              <a:spLocks noChangeArrowheads="1"/>
            </p:cNvSpPr>
            <p:nvPr/>
          </p:nvSpPr>
          <p:spPr bwMode="auto">
            <a:xfrm>
              <a:off x="7102475" y="5775325"/>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342" name="Rectangle 118"/>
            <p:cNvSpPr>
              <a:spLocks noChangeArrowheads="1"/>
            </p:cNvSpPr>
            <p:nvPr/>
          </p:nvSpPr>
          <p:spPr bwMode="auto">
            <a:xfrm>
              <a:off x="2268538" y="6167438"/>
              <a:ext cx="1158595"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Autodecrement</a:t>
              </a:r>
              <a:endParaRPr lang="en-US" altLang="zh-CN" sz="2000">
                <a:latin typeface="Times New Roman" pitchFamily="18" charset="0"/>
                <a:ea typeface="SimSun" pitchFamily="2" charset="-122"/>
              </a:endParaRPr>
            </a:p>
          </p:txBody>
        </p:sp>
        <p:sp>
          <p:nvSpPr>
            <p:cNvPr id="52343" name="Rectangle 119"/>
            <p:cNvSpPr>
              <a:spLocks noChangeArrowheads="1"/>
            </p:cNvSpPr>
            <p:nvPr/>
          </p:nvSpPr>
          <p:spPr bwMode="auto">
            <a:xfrm>
              <a:off x="4146550" y="6167438"/>
              <a:ext cx="18063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344" name="Rectangle 120"/>
            <p:cNvSpPr>
              <a:spLocks noChangeArrowheads="1"/>
            </p:cNvSpPr>
            <p:nvPr/>
          </p:nvSpPr>
          <p:spPr bwMode="auto">
            <a:xfrm>
              <a:off x="4362450" y="6167438"/>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345" name="Rectangle 121"/>
            <p:cNvSpPr>
              <a:spLocks noChangeArrowheads="1"/>
            </p:cNvSpPr>
            <p:nvPr/>
          </p:nvSpPr>
          <p:spPr bwMode="auto">
            <a:xfrm>
              <a:off x="4440238" y="6167438"/>
              <a:ext cx="5664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46" name="Rectangle 122"/>
            <p:cNvSpPr>
              <a:spLocks noChangeArrowheads="1"/>
            </p:cNvSpPr>
            <p:nvPr/>
          </p:nvSpPr>
          <p:spPr bwMode="auto">
            <a:xfrm>
              <a:off x="5867400" y="6167438"/>
              <a:ext cx="788785"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Decremen</a:t>
              </a:r>
              <a:endParaRPr lang="en-US" altLang="zh-CN" sz="2000">
                <a:latin typeface="Times New Roman" pitchFamily="18" charset="0"/>
                <a:ea typeface="SimSun" pitchFamily="2" charset="-122"/>
              </a:endParaRPr>
            </a:p>
          </p:txBody>
        </p:sp>
        <p:sp>
          <p:nvSpPr>
            <p:cNvPr id="52347" name="Rectangle 123"/>
            <p:cNvSpPr>
              <a:spLocks noChangeArrowheads="1"/>
            </p:cNvSpPr>
            <p:nvPr/>
          </p:nvSpPr>
          <p:spPr bwMode="auto">
            <a:xfrm>
              <a:off x="6731000" y="6167438"/>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t</a:t>
              </a:r>
              <a:endParaRPr lang="en-US" altLang="zh-CN" sz="2000">
                <a:latin typeface="Times New Roman" pitchFamily="18" charset="0"/>
                <a:ea typeface="SimSun" pitchFamily="2" charset="-122"/>
              </a:endParaRPr>
            </a:p>
          </p:txBody>
        </p:sp>
        <p:sp>
          <p:nvSpPr>
            <p:cNvPr id="52348" name="Rectangle 124"/>
            <p:cNvSpPr>
              <a:spLocks noChangeArrowheads="1"/>
            </p:cNvSpPr>
            <p:nvPr/>
          </p:nvSpPr>
          <p:spPr bwMode="auto">
            <a:xfrm>
              <a:off x="6867525" y="6167438"/>
              <a:ext cx="123982"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349" name="Rectangle 125"/>
            <p:cNvSpPr>
              <a:spLocks noChangeArrowheads="1"/>
            </p:cNvSpPr>
            <p:nvPr/>
          </p:nvSpPr>
          <p:spPr bwMode="auto">
            <a:xfrm>
              <a:off x="7024688" y="6167438"/>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350" name="Rectangle 126"/>
            <p:cNvSpPr>
              <a:spLocks noChangeArrowheads="1"/>
            </p:cNvSpPr>
            <p:nvPr/>
          </p:nvSpPr>
          <p:spPr bwMode="auto">
            <a:xfrm>
              <a:off x="7161213" y="6167438"/>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51" name="Rectangle 127"/>
            <p:cNvSpPr>
              <a:spLocks noChangeArrowheads="1"/>
            </p:cNvSpPr>
            <p:nvPr/>
          </p:nvSpPr>
          <p:spPr bwMode="auto">
            <a:xfrm>
              <a:off x="6083300" y="6400800"/>
              <a:ext cx="228726"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EA</a:t>
              </a:r>
              <a:endParaRPr lang="en-US" altLang="zh-CN" sz="2000">
                <a:latin typeface="Times New Roman" pitchFamily="18" charset="0"/>
                <a:ea typeface="SimSun" pitchFamily="2" charset="-122"/>
              </a:endParaRPr>
            </a:p>
          </p:txBody>
        </p:sp>
        <p:sp>
          <p:nvSpPr>
            <p:cNvPr id="52352" name="Rectangle 128"/>
            <p:cNvSpPr>
              <a:spLocks noChangeArrowheads="1"/>
            </p:cNvSpPr>
            <p:nvPr/>
          </p:nvSpPr>
          <p:spPr bwMode="auto">
            <a:xfrm>
              <a:off x="6407150" y="6400800"/>
              <a:ext cx="9940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53" name="Rectangle 129"/>
            <p:cNvSpPr>
              <a:spLocks noChangeArrowheads="1"/>
            </p:cNvSpPr>
            <p:nvPr/>
          </p:nvSpPr>
          <p:spPr bwMode="auto">
            <a:xfrm>
              <a:off x="6623050" y="6400800"/>
              <a:ext cx="171010"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[R</a:t>
              </a:r>
              <a:endParaRPr lang="en-US" altLang="zh-CN" sz="2000">
                <a:latin typeface="Times New Roman" pitchFamily="18" charset="0"/>
                <a:ea typeface="SimSun" pitchFamily="2" charset="-122"/>
              </a:endParaRPr>
            </a:p>
          </p:txBody>
        </p:sp>
        <p:sp>
          <p:nvSpPr>
            <p:cNvPr id="52354" name="Rectangle 130"/>
            <p:cNvSpPr>
              <a:spLocks noChangeArrowheads="1"/>
            </p:cNvSpPr>
            <p:nvPr/>
          </p:nvSpPr>
          <p:spPr bwMode="auto">
            <a:xfrm>
              <a:off x="6818313" y="6400800"/>
              <a:ext cx="38477"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i="1">
                  <a:solidFill>
                    <a:srgbClr val="000000"/>
                  </a:solidFill>
                  <a:latin typeface="Computer Modern" charset="0"/>
                  <a:ea typeface="SimSun" pitchFamily="2" charset="-122"/>
                </a:rPr>
                <a:t>i</a:t>
              </a:r>
              <a:endParaRPr lang="en-US" altLang="zh-CN" sz="2000" i="1">
                <a:latin typeface="Times New Roman" pitchFamily="18" charset="0"/>
                <a:ea typeface="SimSun" pitchFamily="2" charset="-122"/>
              </a:endParaRPr>
            </a:p>
          </p:txBody>
        </p:sp>
        <p:sp>
          <p:nvSpPr>
            <p:cNvPr id="52355" name="Rectangle 131"/>
            <p:cNvSpPr>
              <a:spLocks noChangeArrowheads="1"/>
            </p:cNvSpPr>
            <p:nvPr/>
          </p:nvSpPr>
          <p:spPr bwMode="auto">
            <a:xfrm>
              <a:off x="6877050" y="6400800"/>
              <a:ext cx="47028" cy="2758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zh-CN" sz="2000">
                  <a:solidFill>
                    <a:srgbClr val="000000"/>
                  </a:solidFill>
                  <a:latin typeface="Computer Modern" charset="0"/>
                  <a:ea typeface="SimSun" pitchFamily="2" charset="-122"/>
                </a:rPr>
                <a:t>]</a:t>
              </a:r>
              <a:endParaRPr lang="en-US" altLang="zh-CN" sz="2000">
                <a:latin typeface="Times New Roman" pitchFamily="18" charset="0"/>
                <a:ea typeface="SimSun" pitchFamily="2" charset="-122"/>
              </a:endParaRPr>
            </a:p>
          </p:txBody>
        </p:sp>
        <p:sp>
          <p:nvSpPr>
            <p:cNvPr id="52356" name="Rectangle 132"/>
            <p:cNvSpPr>
              <a:spLocks noChangeArrowheads="1"/>
            </p:cNvSpPr>
            <p:nvPr/>
          </p:nvSpPr>
          <p:spPr bwMode="auto">
            <a:xfrm>
              <a:off x="2268538" y="6811963"/>
              <a:ext cx="5654675" cy="1587"/>
            </a:xfrm>
            <a:prstGeom prst="rect">
              <a:avLst/>
            </a:prstGeom>
            <a:solidFill>
              <a:srgbClr val="000000"/>
            </a:solidFill>
            <a:ln w="0">
              <a:solidFill>
                <a:srgbClr val="000000"/>
              </a:solidFill>
              <a:miter lim="800000"/>
              <a:headEnd/>
              <a:tailEnd/>
            </a:ln>
          </p:spPr>
          <p:txBody>
            <a:bodyPr/>
            <a:lstStyle/>
            <a:p>
              <a:endParaRPr lang="en-US" sz="2000"/>
            </a:p>
          </p:txBody>
        </p:sp>
        <p:sp>
          <p:nvSpPr>
            <p:cNvPr id="52357" name="Text Box 133"/>
            <p:cNvSpPr txBox="1">
              <a:spLocks noChangeArrowheads="1"/>
            </p:cNvSpPr>
            <p:nvPr/>
          </p:nvSpPr>
          <p:spPr bwMode="auto">
            <a:xfrm>
              <a:off x="3922713" y="6115050"/>
              <a:ext cx="406400" cy="3586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ct val="50000"/>
                </a:spcBef>
              </a:pPr>
              <a:r>
                <a:rPr lang="zh-CN" altLang="en-US" sz="2000">
                  <a:latin typeface="Times New Roman" pitchFamily="18" charset="0"/>
                  <a:ea typeface="SimSun" pitchFamily="2" charset="-122"/>
                  <a:sym typeface="Symbol" pitchFamily="18" charset="2"/>
                </a:rPr>
                <a:t></a:t>
              </a:r>
              <a:endParaRPr lang="zh-CN" altLang="en-US" sz="2000">
                <a:latin typeface="Times New Roman" pitchFamily="18" charset="0"/>
                <a:ea typeface="SimSun" pitchFamily="2" charset="-122"/>
              </a:endParaRPr>
            </a:p>
          </p:txBody>
        </p:sp>
      </p:grpSp>
    </p:spTree>
    <p:extLst>
      <p:ext uri="{BB962C8B-B14F-4D97-AF65-F5344CB8AC3E}">
        <p14:creationId xmlns:p14="http://schemas.microsoft.com/office/powerpoint/2010/main" val="268616580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251520" y="332656"/>
            <a:ext cx="8640960" cy="1200329"/>
          </a:xfrm>
          <a:prstGeom prst="rect">
            <a:avLst/>
          </a:prstGeom>
          <a:noFill/>
        </p:spPr>
        <p:txBody>
          <a:bodyPr wrap="square" rtlCol="0">
            <a:spAutoFit/>
          </a:bodyPr>
          <a:lstStyle/>
          <a:p>
            <a:r>
              <a:rPr lang="en-IN" sz="2400" dirty="0" smtClean="0">
                <a:latin typeface="Arial" panose="020B0604020202020204" pitchFamily="34" charset="0"/>
                <a:cs typeface="Arial" panose="020B0604020202020204" pitchFamily="34" charset="0"/>
              </a:rPr>
              <a:t>Immediate data can be either in  binary, decimal or Hexadecimal.  To identify  each of the number system a symbol is prefix is used.  It is shown in  the table.  </a:t>
            </a:r>
            <a:endParaRPr lang="en-IN" sz="2400" dirty="0">
              <a:latin typeface="Arial" panose="020B0604020202020204" pitchFamily="34" charset="0"/>
              <a:cs typeface="Arial" panose="020B0604020202020204"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2850973455"/>
              </p:ext>
            </p:extLst>
          </p:nvPr>
        </p:nvGraphicFramePr>
        <p:xfrm>
          <a:off x="251520" y="1988840"/>
          <a:ext cx="8640960" cy="1866900"/>
        </p:xfrm>
        <a:graphic>
          <a:graphicData uri="http://schemas.openxmlformats.org/drawingml/2006/table">
            <a:tbl>
              <a:tblPr>
                <a:tableStyleId>{5C22544A-7EE6-4342-B048-85BDC9FD1C3A}</a:tableStyleId>
              </a:tblPr>
              <a:tblGrid>
                <a:gridCol w="1584176"/>
                <a:gridCol w="2448272"/>
                <a:gridCol w="1368152"/>
                <a:gridCol w="3240360"/>
              </a:tblGrid>
              <a:tr h="190500">
                <a:tc>
                  <a:txBody>
                    <a:bodyPr/>
                    <a:lstStyle/>
                    <a:p>
                      <a:pPr algn="ctr" fontAlgn="b"/>
                      <a:r>
                        <a:rPr lang="en-IN" sz="2400" u="none" strike="noStrike" dirty="0">
                          <a:solidFill>
                            <a:srgbClr val="FF0000"/>
                          </a:solidFill>
                          <a:effectLst/>
                          <a:latin typeface="Arial" panose="020B0604020202020204" pitchFamily="34" charset="0"/>
                          <a:cs typeface="Arial" panose="020B0604020202020204" pitchFamily="34" charset="0"/>
                        </a:rPr>
                        <a:t>Number</a:t>
                      </a:r>
                      <a:endParaRPr lang="en-IN" sz="2400" b="0" i="0" u="none" strike="noStrike" dirty="0">
                        <a:solidFill>
                          <a:srgbClr val="FF0000"/>
                        </a:solidFill>
                        <a:effectLst/>
                        <a:latin typeface="Arial" panose="020B0604020202020204" pitchFamily="34" charset="0"/>
                        <a:cs typeface="Arial" panose="020B06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dirty="0">
                          <a:solidFill>
                            <a:srgbClr val="FF0000"/>
                          </a:solidFill>
                          <a:effectLst/>
                          <a:latin typeface="Arial" panose="020B0604020202020204" pitchFamily="34" charset="0"/>
                          <a:cs typeface="Arial" panose="020B0604020202020204" pitchFamily="34" charset="0"/>
                        </a:rPr>
                        <a:t>Number System</a:t>
                      </a:r>
                      <a:endParaRPr lang="en-IN" sz="2400" b="0" i="0" u="none" strike="noStrike" dirty="0">
                        <a:solidFill>
                          <a:srgbClr val="FF0000"/>
                        </a:solidFill>
                        <a:effectLst/>
                        <a:latin typeface="Arial" panose="020B0604020202020204" pitchFamily="34" charset="0"/>
                        <a:cs typeface="Arial" panose="020B06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dirty="0">
                          <a:solidFill>
                            <a:srgbClr val="FF0000"/>
                          </a:solidFill>
                          <a:effectLst/>
                          <a:latin typeface="Arial" panose="020B0604020202020204" pitchFamily="34" charset="0"/>
                          <a:cs typeface="Arial" panose="020B0604020202020204" pitchFamily="34" charset="0"/>
                        </a:rPr>
                        <a:t>Prefix symbol</a:t>
                      </a:r>
                      <a:endParaRPr lang="en-IN" sz="2400" b="0" i="0" u="none" strike="noStrike" dirty="0">
                        <a:solidFill>
                          <a:srgbClr val="FF0000"/>
                        </a:solidFill>
                        <a:effectLst/>
                        <a:latin typeface="Arial" panose="020B0604020202020204" pitchFamily="34" charset="0"/>
                        <a:cs typeface="Arial" panose="020B06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dirty="0">
                          <a:solidFill>
                            <a:srgbClr val="FF0000"/>
                          </a:solidFill>
                          <a:effectLst/>
                          <a:latin typeface="Arial" panose="020B0604020202020204" pitchFamily="34" charset="0"/>
                          <a:cs typeface="Arial" panose="020B0604020202020204" pitchFamily="34" charset="0"/>
                        </a:rPr>
                        <a:t>Example</a:t>
                      </a:r>
                      <a:endParaRPr lang="en-IN" sz="2400" b="0" i="0" u="none" strike="noStrike" dirty="0">
                        <a:solidFill>
                          <a:srgbClr val="FF0000"/>
                        </a:solidFill>
                        <a:effectLst/>
                        <a:latin typeface="Arial" panose="020B0604020202020204" pitchFamily="34" charset="0"/>
                        <a:cs typeface="Arial" panose="020B060402020202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90500">
                <a:tc>
                  <a:txBody>
                    <a:bodyPr/>
                    <a:lstStyle/>
                    <a:p>
                      <a:pPr algn="ctr" fontAlgn="b"/>
                      <a:r>
                        <a:rPr lang="en-IN" sz="2400" u="none" strike="noStrike" dirty="0">
                          <a:effectLst/>
                          <a:latin typeface="Arial" panose="020B0604020202020204" pitchFamily="34" charset="0"/>
                          <a:cs typeface="Arial" panose="020B0604020202020204" pitchFamily="34" charset="0"/>
                        </a:rPr>
                        <a:t>32</a:t>
                      </a:r>
                      <a:endParaRPr lang="en-IN" sz="2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a:effectLst/>
                          <a:latin typeface="Arial" panose="020B0604020202020204" pitchFamily="34" charset="0"/>
                          <a:cs typeface="Arial" panose="020B0604020202020204" pitchFamily="34" charset="0"/>
                        </a:rPr>
                        <a:t>Decimal</a:t>
                      </a:r>
                      <a:endParaRPr lang="en-IN" sz="2400" b="0" i="0" u="none" strike="noStrike">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endParaRPr lang="en-IN" sz="2400" b="0" i="0" u="none" strike="noStrike">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a:effectLst/>
                          <a:latin typeface="Arial" panose="020B0604020202020204" pitchFamily="34" charset="0"/>
                          <a:cs typeface="Arial" panose="020B0604020202020204" pitchFamily="34" charset="0"/>
                        </a:rPr>
                        <a:t>Add #5, R6</a:t>
                      </a:r>
                      <a:endParaRPr lang="en-IN" sz="2400" b="0" i="0" u="none" strike="noStrike">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90500">
                <a:tc>
                  <a:txBody>
                    <a:bodyPr/>
                    <a:lstStyle/>
                    <a:p>
                      <a:pPr algn="ctr" fontAlgn="b"/>
                      <a:r>
                        <a:rPr lang="en-IN" sz="2400" u="none" strike="noStrike">
                          <a:effectLst/>
                          <a:latin typeface="Arial" panose="020B0604020202020204" pitchFamily="34" charset="0"/>
                          <a:cs typeface="Arial" panose="020B0604020202020204" pitchFamily="34" charset="0"/>
                        </a:rPr>
                        <a:t>10101110</a:t>
                      </a:r>
                      <a:endParaRPr lang="en-IN" sz="2400" b="0" i="0" u="none" strike="noStrike">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dirty="0">
                          <a:effectLst/>
                          <a:latin typeface="Arial" panose="020B0604020202020204" pitchFamily="34" charset="0"/>
                          <a:cs typeface="Arial" panose="020B0604020202020204" pitchFamily="34" charset="0"/>
                        </a:rPr>
                        <a:t>Binary</a:t>
                      </a:r>
                      <a:endParaRPr lang="en-IN" sz="2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a:effectLst/>
                          <a:latin typeface="Arial" panose="020B0604020202020204" pitchFamily="34" charset="0"/>
                          <a:cs typeface="Arial" panose="020B0604020202020204" pitchFamily="34" charset="0"/>
                        </a:rPr>
                        <a:t>%</a:t>
                      </a:r>
                      <a:endParaRPr lang="en-IN" sz="2400" b="0" i="0" u="none" strike="noStrike">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a:effectLst/>
                          <a:latin typeface="Arial" panose="020B0604020202020204" pitchFamily="34" charset="0"/>
                          <a:cs typeface="Arial" panose="020B0604020202020204" pitchFamily="34" charset="0"/>
                        </a:rPr>
                        <a:t>MOV #%10101110</a:t>
                      </a:r>
                      <a:endParaRPr lang="en-IN" sz="2400" b="0" i="0" u="none" strike="noStrike">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90500">
                <a:tc>
                  <a:txBody>
                    <a:bodyPr/>
                    <a:lstStyle/>
                    <a:p>
                      <a:pPr algn="ctr" fontAlgn="b"/>
                      <a:r>
                        <a:rPr lang="en-IN" sz="2400" u="none" strike="noStrike">
                          <a:effectLst/>
                          <a:latin typeface="Arial" panose="020B0604020202020204" pitchFamily="34" charset="0"/>
                          <a:cs typeface="Arial" panose="020B0604020202020204" pitchFamily="34" charset="0"/>
                        </a:rPr>
                        <a:t>5D</a:t>
                      </a:r>
                      <a:endParaRPr lang="en-IN" sz="2400" b="0" i="0" u="none" strike="noStrike">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a:effectLst/>
                          <a:latin typeface="Arial" panose="020B0604020202020204" pitchFamily="34" charset="0"/>
                          <a:cs typeface="Arial" panose="020B0604020202020204" pitchFamily="34" charset="0"/>
                        </a:rPr>
                        <a:t>Hexa decimal</a:t>
                      </a:r>
                      <a:endParaRPr lang="en-IN" sz="2400" b="0" i="0" u="none" strike="noStrike">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a:effectLst/>
                          <a:latin typeface="Arial" panose="020B0604020202020204" pitchFamily="34" charset="0"/>
                          <a:cs typeface="Arial" panose="020B0604020202020204" pitchFamily="34" charset="0"/>
                        </a:rPr>
                        <a:t>$</a:t>
                      </a:r>
                      <a:endParaRPr lang="en-IN" sz="2400" b="0" i="0" u="none" strike="noStrike">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IN" sz="2400" u="none" strike="noStrike" dirty="0">
                          <a:effectLst/>
                          <a:latin typeface="Arial" panose="020B0604020202020204" pitchFamily="34" charset="0"/>
                          <a:cs typeface="Arial" panose="020B0604020202020204" pitchFamily="34" charset="0"/>
                        </a:rPr>
                        <a:t>MOV $#5D, R5</a:t>
                      </a:r>
                      <a:endParaRPr lang="en-IN" sz="2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6131591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4"/>
          <p:cNvSpPr>
            <a:spLocks noGrp="1" noChangeArrowheads="1"/>
          </p:cNvSpPr>
          <p:nvPr>
            <p:ph type="ctrTitle"/>
          </p:nvPr>
        </p:nvSpPr>
        <p:spPr>
          <a:xfrm>
            <a:off x="685800" y="2276872"/>
            <a:ext cx="7772400" cy="1470025"/>
          </a:xfrm>
        </p:spPr>
        <p:txBody>
          <a:bodyPr/>
          <a:lstStyle/>
          <a:p>
            <a:pPr eaLnBrk="1" hangingPunct="1"/>
            <a:r>
              <a:rPr lang="en-US" altLang="zh-CN" smtClean="0">
                <a:ea typeface="SimSun" pitchFamily="2" charset="-122"/>
              </a:rPr>
              <a:t>Assembly Language</a:t>
            </a:r>
          </a:p>
        </p:txBody>
      </p:sp>
    </p:spTree>
    <p:extLst>
      <p:ext uri="{BB962C8B-B14F-4D97-AF65-F5344CB8AC3E}">
        <p14:creationId xmlns:p14="http://schemas.microsoft.com/office/powerpoint/2010/main" val="25384566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476799" y="45368"/>
            <a:ext cx="7543800" cy="1295400"/>
          </a:xfrm>
        </p:spPr>
        <p:txBody>
          <a:bodyPr>
            <a:normAutofit fontScale="90000"/>
          </a:bodyPr>
          <a:lstStyle/>
          <a:p>
            <a:pPr eaLnBrk="1" hangingPunct="1"/>
            <a:r>
              <a:rPr lang="en-US" altLang="zh-CN" dirty="0" smtClean="0">
                <a:ea typeface="SimSun" pitchFamily="2" charset="-122"/>
              </a:rPr>
              <a:t>Memory Location, Addresses, and Operation</a:t>
            </a:r>
          </a:p>
        </p:txBody>
      </p:sp>
      <p:sp>
        <p:nvSpPr>
          <p:cNvPr id="19459" name="Rectangle 3"/>
          <p:cNvSpPr>
            <a:spLocks noGrp="1" noChangeArrowheads="1"/>
          </p:cNvSpPr>
          <p:nvPr>
            <p:ph type="body" idx="1"/>
          </p:nvPr>
        </p:nvSpPr>
        <p:spPr>
          <a:xfrm>
            <a:off x="457200" y="1860603"/>
            <a:ext cx="3276600" cy="4411662"/>
          </a:xfrm>
        </p:spPr>
        <p:txBody>
          <a:bodyPr/>
          <a:lstStyle/>
          <a:p>
            <a:pPr eaLnBrk="1" hangingPunct="1"/>
            <a:r>
              <a:rPr lang="en-US" altLang="zh-CN" sz="2600" smtClean="0">
                <a:ea typeface="SimSun" pitchFamily="2" charset="-122"/>
              </a:rPr>
              <a:t>Memory consists of many millions of storage cells, each of which can store 1 bit.</a:t>
            </a:r>
          </a:p>
          <a:p>
            <a:pPr eaLnBrk="1" hangingPunct="1"/>
            <a:r>
              <a:rPr lang="en-US" altLang="zh-CN" sz="2600" smtClean="0">
                <a:ea typeface="SimSun" pitchFamily="2" charset="-122"/>
              </a:rPr>
              <a:t>Data is usually accessed in </a:t>
            </a:r>
            <a:r>
              <a:rPr lang="en-US" altLang="zh-CN" sz="2600" i="1" smtClean="0">
                <a:ea typeface="SimSun" pitchFamily="2" charset="-122"/>
              </a:rPr>
              <a:t>n</a:t>
            </a:r>
            <a:r>
              <a:rPr lang="en-US" altLang="zh-CN" sz="2600" smtClean="0">
                <a:ea typeface="SimSun" pitchFamily="2" charset="-122"/>
              </a:rPr>
              <a:t>-bit groups. </a:t>
            </a:r>
            <a:r>
              <a:rPr lang="en-US" altLang="zh-CN" sz="2600" i="1" smtClean="0">
                <a:ea typeface="SimSun" pitchFamily="2" charset="-122"/>
              </a:rPr>
              <a:t>n</a:t>
            </a:r>
            <a:r>
              <a:rPr lang="en-US" altLang="zh-CN" sz="2600" smtClean="0">
                <a:ea typeface="SimSun" pitchFamily="2" charset="-122"/>
              </a:rPr>
              <a:t> is called word length.</a:t>
            </a:r>
          </a:p>
        </p:txBody>
      </p:sp>
      <p:sp>
        <p:nvSpPr>
          <p:cNvPr id="19476" name="Rectangle 19"/>
          <p:cNvSpPr>
            <a:spLocks noChangeArrowheads="1"/>
          </p:cNvSpPr>
          <p:nvPr/>
        </p:nvSpPr>
        <p:spPr bwMode="auto">
          <a:xfrm>
            <a:off x="4343400" y="1735261"/>
            <a:ext cx="2201417" cy="4646067"/>
          </a:xfrm>
          <a:prstGeom prst="rect">
            <a:avLst/>
          </a:prstGeom>
          <a:solidFill>
            <a:srgbClr val="FFFFFF"/>
          </a:solidFill>
          <a:ln w="28575">
            <a:solidFill>
              <a:schemeClr val="tx1"/>
            </a:solidFill>
            <a:miter lim="800000"/>
            <a:headEnd/>
            <a:tailEnd/>
          </a:ln>
        </p:spPr>
        <p:txBody>
          <a:bodyPr/>
          <a:lstStyle/>
          <a:p>
            <a:endParaRPr lang="en-US">
              <a:ln>
                <a:solidFill>
                  <a:schemeClr val="tx1"/>
                </a:solidFill>
              </a:ln>
            </a:endParaRPr>
          </a:p>
        </p:txBody>
      </p:sp>
      <p:sp>
        <p:nvSpPr>
          <p:cNvPr id="19461" name="Rectangle 4"/>
          <p:cNvSpPr>
            <a:spLocks noChangeArrowheads="1"/>
          </p:cNvSpPr>
          <p:nvPr/>
        </p:nvSpPr>
        <p:spPr bwMode="auto">
          <a:xfrm>
            <a:off x="7094878" y="2182976"/>
            <a:ext cx="145392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second word</a:t>
            </a:r>
            <a:endParaRPr lang="en-CA" altLang="zh-CN" sz="2000">
              <a:latin typeface="Times New Roman" pitchFamily="18" charset="0"/>
              <a:ea typeface="SimSun" pitchFamily="2" charset="-122"/>
            </a:endParaRPr>
          </a:p>
        </p:txBody>
      </p:sp>
      <p:sp>
        <p:nvSpPr>
          <p:cNvPr id="19462" name="Line 5"/>
          <p:cNvSpPr>
            <a:spLocks noChangeShapeType="1"/>
          </p:cNvSpPr>
          <p:nvPr/>
        </p:nvSpPr>
        <p:spPr bwMode="auto">
          <a:xfrm flipH="1">
            <a:off x="4343400" y="4444895"/>
            <a:ext cx="2201417" cy="1373"/>
          </a:xfrm>
          <a:prstGeom prst="line">
            <a:avLst/>
          </a:prstGeom>
          <a:noFill/>
          <a:ln w="28575">
            <a:solidFill>
              <a:schemeClr val="tx1"/>
            </a:solidFill>
            <a:round/>
            <a:headEnd/>
            <a:tailEnd/>
          </a:ln>
        </p:spPr>
        <p:txBody>
          <a:bodyPr/>
          <a:lstStyle/>
          <a:p>
            <a:endParaRPr lang="en-IN">
              <a:ln>
                <a:solidFill>
                  <a:schemeClr val="tx1"/>
                </a:solidFill>
              </a:ln>
            </a:endParaRPr>
          </a:p>
        </p:txBody>
      </p:sp>
      <p:sp>
        <p:nvSpPr>
          <p:cNvPr id="19463" name="Line 6"/>
          <p:cNvSpPr>
            <a:spLocks noChangeShapeType="1"/>
          </p:cNvSpPr>
          <p:nvPr/>
        </p:nvSpPr>
        <p:spPr bwMode="auto">
          <a:xfrm flipH="1">
            <a:off x="4343400" y="2507088"/>
            <a:ext cx="2201417" cy="1373"/>
          </a:xfrm>
          <a:prstGeom prst="line">
            <a:avLst/>
          </a:prstGeom>
          <a:noFill/>
          <a:ln w="28575">
            <a:solidFill>
              <a:schemeClr val="tx1"/>
            </a:solidFill>
            <a:round/>
            <a:headEnd/>
            <a:tailEnd/>
          </a:ln>
        </p:spPr>
        <p:txBody>
          <a:bodyPr/>
          <a:lstStyle/>
          <a:p>
            <a:endParaRPr lang="en-IN">
              <a:ln>
                <a:solidFill>
                  <a:schemeClr val="tx1"/>
                </a:solidFill>
              </a:ln>
            </a:endParaRPr>
          </a:p>
        </p:txBody>
      </p:sp>
      <p:sp>
        <p:nvSpPr>
          <p:cNvPr id="19464" name="Freeform 7"/>
          <p:cNvSpPr>
            <a:spLocks/>
          </p:cNvSpPr>
          <p:nvPr/>
        </p:nvSpPr>
        <p:spPr bwMode="auto">
          <a:xfrm>
            <a:off x="4358615" y="1519644"/>
            <a:ext cx="91287" cy="54934"/>
          </a:xfrm>
          <a:custGeom>
            <a:avLst/>
            <a:gdLst>
              <a:gd name="T0" fmla="*/ 78 w 6"/>
              <a:gd name="T1" fmla="*/ 0 h 3"/>
              <a:gd name="T2" fmla="*/ 0 w 6"/>
              <a:gd name="T3" fmla="*/ 13 h 3"/>
              <a:gd name="T4" fmla="*/ 78 w 6"/>
              <a:gd name="T5" fmla="*/ 40 h 3"/>
              <a:gd name="T6" fmla="*/ 78 w 6"/>
              <a:gd name="T7" fmla="*/ 13 h 3"/>
              <a:gd name="T8" fmla="*/ 78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1"/>
                </a:lnTo>
                <a:lnTo>
                  <a:pt x="6" y="3"/>
                </a:lnTo>
                <a:lnTo>
                  <a:pt x="6" y="1"/>
                </a:lnTo>
                <a:lnTo>
                  <a:pt x="6" y="0"/>
                </a:lnTo>
              </a:path>
            </a:pathLst>
          </a:custGeom>
          <a:noFill/>
          <a:ln w="206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465" name="Freeform 8"/>
          <p:cNvSpPr>
            <a:spLocks/>
          </p:cNvSpPr>
          <p:nvPr/>
        </p:nvSpPr>
        <p:spPr bwMode="auto">
          <a:xfrm>
            <a:off x="4358615" y="1519644"/>
            <a:ext cx="91287" cy="54934"/>
          </a:xfrm>
          <a:custGeom>
            <a:avLst/>
            <a:gdLst>
              <a:gd name="T0" fmla="*/ 78 w 78"/>
              <a:gd name="T1" fmla="*/ 0 h 40"/>
              <a:gd name="T2" fmla="*/ 0 w 78"/>
              <a:gd name="T3" fmla="*/ 13 h 40"/>
              <a:gd name="T4" fmla="*/ 78 w 78"/>
              <a:gd name="T5" fmla="*/ 40 h 40"/>
              <a:gd name="T6" fmla="*/ 78 w 78"/>
              <a:gd name="T7" fmla="*/ 13 h 40"/>
              <a:gd name="T8" fmla="*/ 78 w 78"/>
              <a:gd name="T9" fmla="*/ 0 h 40"/>
              <a:gd name="T10" fmla="*/ 0 60000 65536"/>
              <a:gd name="T11" fmla="*/ 0 60000 65536"/>
              <a:gd name="T12" fmla="*/ 0 60000 65536"/>
              <a:gd name="T13" fmla="*/ 0 60000 65536"/>
              <a:gd name="T14" fmla="*/ 0 60000 65536"/>
              <a:gd name="T15" fmla="*/ 0 w 78"/>
              <a:gd name="T16" fmla="*/ 0 h 40"/>
              <a:gd name="T17" fmla="*/ 78 w 78"/>
              <a:gd name="T18" fmla="*/ 40 h 40"/>
            </a:gdLst>
            <a:ahLst/>
            <a:cxnLst>
              <a:cxn ang="T10">
                <a:pos x="T0" y="T1"/>
              </a:cxn>
              <a:cxn ang="T11">
                <a:pos x="T2" y="T3"/>
              </a:cxn>
              <a:cxn ang="T12">
                <a:pos x="T4" y="T5"/>
              </a:cxn>
              <a:cxn ang="T13">
                <a:pos x="T6" y="T7"/>
              </a:cxn>
              <a:cxn ang="T14">
                <a:pos x="T8" y="T9"/>
              </a:cxn>
            </a:cxnLst>
            <a:rect l="T15" t="T16" r="T17" b="T18"/>
            <a:pathLst>
              <a:path w="78" h="40">
                <a:moveTo>
                  <a:pt x="78" y="0"/>
                </a:moveTo>
                <a:lnTo>
                  <a:pt x="0" y="13"/>
                </a:lnTo>
                <a:lnTo>
                  <a:pt x="78" y="40"/>
                </a:lnTo>
                <a:lnTo>
                  <a:pt x="78" y="13"/>
                </a:lnTo>
                <a:lnTo>
                  <a:pt x="78" y="0"/>
                </a:lnTo>
                <a:close/>
              </a:path>
            </a:pathLst>
          </a:custGeom>
          <a:solidFill>
            <a:srgbClr val="000000"/>
          </a:solidFill>
          <a:ln w="0">
            <a:solidFill>
              <a:srgbClr val="000000"/>
            </a:solidFill>
            <a:round/>
            <a:headEnd/>
            <a:tailEnd/>
          </a:ln>
        </p:spPr>
        <p:txBody>
          <a:bodyPr/>
          <a:lstStyle/>
          <a:p>
            <a:endParaRPr lang="en-IN"/>
          </a:p>
        </p:txBody>
      </p:sp>
      <p:sp>
        <p:nvSpPr>
          <p:cNvPr id="19466" name="Line 9"/>
          <p:cNvSpPr>
            <a:spLocks noChangeShapeType="1"/>
          </p:cNvSpPr>
          <p:nvPr/>
        </p:nvSpPr>
        <p:spPr bwMode="auto">
          <a:xfrm>
            <a:off x="4431177" y="1537499"/>
            <a:ext cx="368658" cy="686"/>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467" name="Freeform 10"/>
          <p:cNvSpPr>
            <a:spLocks/>
          </p:cNvSpPr>
          <p:nvPr/>
        </p:nvSpPr>
        <p:spPr bwMode="auto">
          <a:xfrm>
            <a:off x="6450019" y="1519644"/>
            <a:ext cx="92457" cy="54934"/>
          </a:xfrm>
          <a:custGeom>
            <a:avLst/>
            <a:gdLst>
              <a:gd name="T0" fmla="*/ 0 w 6"/>
              <a:gd name="T1" fmla="*/ 40 h 3"/>
              <a:gd name="T2" fmla="*/ 79 w 6"/>
              <a:gd name="T3" fmla="*/ 13 h 3"/>
              <a:gd name="T4" fmla="*/ 0 w 6"/>
              <a:gd name="T5" fmla="*/ 0 h 3"/>
              <a:gd name="T6" fmla="*/ 0 w 6"/>
              <a:gd name="T7" fmla="*/ 13 h 3"/>
              <a:gd name="T8" fmla="*/ 0 w 6"/>
              <a:gd name="T9" fmla="*/ 4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1"/>
                </a:lnTo>
                <a:lnTo>
                  <a:pt x="0" y="0"/>
                </a:lnTo>
                <a:lnTo>
                  <a:pt x="0" y="1"/>
                </a:lnTo>
                <a:lnTo>
                  <a:pt x="0" y="3"/>
                </a:lnTo>
              </a:path>
            </a:pathLst>
          </a:custGeom>
          <a:noFill/>
          <a:ln w="206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9468" name="Freeform 11"/>
          <p:cNvSpPr>
            <a:spLocks/>
          </p:cNvSpPr>
          <p:nvPr/>
        </p:nvSpPr>
        <p:spPr bwMode="auto">
          <a:xfrm>
            <a:off x="6450019" y="1519644"/>
            <a:ext cx="92457" cy="54934"/>
          </a:xfrm>
          <a:custGeom>
            <a:avLst/>
            <a:gdLst>
              <a:gd name="T0" fmla="*/ 0 w 79"/>
              <a:gd name="T1" fmla="*/ 40 h 40"/>
              <a:gd name="T2" fmla="*/ 79 w 79"/>
              <a:gd name="T3" fmla="*/ 13 h 40"/>
              <a:gd name="T4" fmla="*/ 0 w 79"/>
              <a:gd name="T5" fmla="*/ 0 h 40"/>
              <a:gd name="T6" fmla="*/ 0 w 79"/>
              <a:gd name="T7" fmla="*/ 13 h 40"/>
              <a:gd name="T8" fmla="*/ 0 w 79"/>
              <a:gd name="T9" fmla="*/ 40 h 40"/>
              <a:gd name="T10" fmla="*/ 0 60000 65536"/>
              <a:gd name="T11" fmla="*/ 0 60000 65536"/>
              <a:gd name="T12" fmla="*/ 0 60000 65536"/>
              <a:gd name="T13" fmla="*/ 0 60000 65536"/>
              <a:gd name="T14" fmla="*/ 0 60000 65536"/>
              <a:gd name="T15" fmla="*/ 0 w 79"/>
              <a:gd name="T16" fmla="*/ 0 h 40"/>
              <a:gd name="T17" fmla="*/ 79 w 79"/>
              <a:gd name="T18" fmla="*/ 40 h 40"/>
            </a:gdLst>
            <a:ahLst/>
            <a:cxnLst>
              <a:cxn ang="T10">
                <a:pos x="T0" y="T1"/>
              </a:cxn>
              <a:cxn ang="T11">
                <a:pos x="T2" y="T3"/>
              </a:cxn>
              <a:cxn ang="T12">
                <a:pos x="T4" y="T5"/>
              </a:cxn>
              <a:cxn ang="T13">
                <a:pos x="T6" y="T7"/>
              </a:cxn>
              <a:cxn ang="T14">
                <a:pos x="T8" y="T9"/>
              </a:cxn>
            </a:cxnLst>
            <a:rect l="T15" t="T16" r="T17" b="T18"/>
            <a:pathLst>
              <a:path w="79" h="40">
                <a:moveTo>
                  <a:pt x="0" y="40"/>
                </a:moveTo>
                <a:lnTo>
                  <a:pt x="79" y="13"/>
                </a:lnTo>
                <a:lnTo>
                  <a:pt x="0" y="0"/>
                </a:lnTo>
                <a:lnTo>
                  <a:pt x="0" y="13"/>
                </a:lnTo>
                <a:lnTo>
                  <a:pt x="0" y="40"/>
                </a:lnTo>
                <a:close/>
              </a:path>
            </a:pathLst>
          </a:custGeom>
          <a:solidFill>
            <a:srgbClr val="000000"/>
          </a:solidFill>
          <a:ln w="0">
            <a:solidFill>
              <a:srgbClr val="000000"/>
            </a:solidFill>
            <a:round/>
            <a:headEnd/>
            <a:tailEnd/>
          </a:ln>
        </p:spPr>
        <p:txBody>
          <a:bodyPr/>
          <a:lstStyle/>
          <a:p>
            <a:endParaRPr lang="en-IN"/>
          </a:p>
        </p:txBody>
      </p:sp>
      <p:sp>
        <p:nvSpPr>
          <p:cNvPr id="19469" name="Line 12"/>
          <p:cNvSpPr>
            <a:spLocks noChangeShapeType="1"/>
          </p:cNvSpPr>
          <p:nvPr/>
        </p:nvSpPr>
        <p:spPr bwMode="auto">
          <a:xfrm flipH="1" flipV="1">
            <a:off x="6105936" y="1519645"/>
            <a:ext cx="386214" cy="17854"/>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470" name="Line 13"/>
          <p:cNvSpPr>
            <a:spLocks noChangeShapeType="1"/>
          </p:cNvSpPr>
          <p:nvPr/>
        </p:nvSpPr>
        <p:spPr bwMode="auto">
          <a:xfrm flipV="1">
            <a:off x="4343400" y="1483937"/>
            <a:ext cx="1171" cy="126349"/>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471" name="Line 14"/>
          <p:cNvSpPr>
            <a:spLocks noChangeShapeType="1"/>
          </p:cNvSpPr>
          <p:nvPr/>
        </p:nvSpPr>
        <p:spPr bwMode="auto">
          <a:xfrm flipV="1">
            <a:off x="6544817" y="1483937"/>
            <a:ext cx="1171" cy="126349"/>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472" name="Line 15"/>
          <p:cNvSpPr>
            <a:spLocks noChangeShapeType="1"/>
          </p:cNvSpPr>
          <p:nvPr/>
        </p:nvSpPr>
        <p:spPr bwMode="auto">
          <a:xfrm flipH="1">
            <a:off x="4343400" y="2129415"/>
            <a:ext cx="2201417" cy="1373"/>
          </a:xfrm>
          <a:prstGeom prst="line">
            <a:avLst/>
          </a:prstGeom>
          <a:noFill/>
          <a:ln w="28575">
            <a:solidFill>
              <a:schemeClr val="tx1"/>
            </a:solidFill>
            <a:round/>
            <a:headEnd/>
            <a:tailEnd/>
          </a:ln>
        </p:spPr>
        <p:txBody>
          <a:bodyPr/>
          <a:lstStyle/>
          <a:p>
            <a:endParaRPr lang="en-IN">
              <a:ln>
                <a:solidFill>
                  <a:schemeClr val="tx1"/>
                </a:solidFill>
              </a:ln>
            </a:endParaRPr>
          </a:p>
        </p:txBody>
      </p:sp>
      <p:sp>
        <p:nvSpPr>
          <p:cNvPr id="19473" name="Rectangle 16"/>
          <p:cNvSpPr>
            <a:spLocks noChangeArrowheads="1"/>
          </p:cNvSpPr>
          <p:nvPr/>
        </p:nvSpPr>
        <p:spPr bwMode="auto">
          <a:xfrm>
            <a:off x="7094878" y="1806676"/>
            <a:ext cx="103874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first word</a:t>
            </a:r>
            <a:endParaRPr lang="en-CA" altLang="zh-CN" sz="2000">
              <a:latin typeface="Times New Roman" pitchFamily="18" charset="0"/>
              <a:ea typeface="SimSun" pitchFamily="2" charset="-122"/>
            </a:endParaRPr>
          </a:p>
        </p:txBody>
      </p:sp>
      <p:sp>
        <p:nvSpPr>
          <p:cNvPr id="19474" name="Line 17"/>
          <p:cNvSpPr>
            <a:spLocks noChangeShapeType="1"/>
          </p:cNvSpPr>
          <p:nvPr/>
        </p:nvSpPr>
        <p:spPr bwMode="auto">
          <a:xfrm flipH="1">
            <a:off x="4343400" y="4031514"/>
            <a:ext cx="2201417" cy="1373"/>
          </a:xfrm>
          <a:prstGeom prst="line">
            <a:avLst/>
          </a:prstGeom>
          <a:noFill/>
          <a:ln w="28575">
            <a:solidFill>
              <a:schemeClr val="tx1"/>
            </a:solidFill>
            <a:round/>
            <a:headEnd/>
            <a:tailEnd/>
          </a:ln>
        </p:spPr>
        <p:txBody>
          <a:bodyPr/>
          <a:lstStyle/>
          <a:p>
            <a:endParaRPr lang="en-IN">
              <a:ln>
                <a:solidFill>
                  <a:schemeClr val="tx1"/>
                </a:solidFill>
              </a:ln>
            </a:endParaRPr>
          </a:p>
        </p:txBody>
      </p:sp>
      <p:sp>
        <p:nvSpPr>
          <p:cNvPr id="19475" name="Line 18"/>
          <p:cNvSpPr>
            <a:spLocks noChangeShapeType="1"/>
          </p:cNvSpPr>
          <p:nvPr/>
        </p:nvSpPr>
        <p:spPr bwMode="auto">
          <a:xfrm flipH="1">
            <a:off x="4343400" y="6005029"/>
            <a:ext cx="2201417" cy="1373"/>
          </a:xfrm>
          <a:prstGeom prst="line">
            <a:avLst/>
          </a:prstGeom>
          <a:noFill/>
          <a:ln w="28575">
            <a:solidFill>
              <a:schemeClr val="tx1"/>
            </a:solidFill>
            <a:round/>
            <a:headEnd/>
            <a:tailEnd/>
          </a:ln>
        </p:spPr>
        <p:txBody>
          <a:bodyPr/>
          <a:lstStyle/>
          <a:p>
            <a:endParaRPr lang="en-IN">
              <a:ln>
                <a:solidFill>
                  <a:schemeClr val="tx1"/>
                </a:solidFill>
              </a:ln>
            </a:endParaRPr>
          </a:p>
        </p:txBody>
      </p:sp>
      <p:sp>
        <p:nvSpPr>
          <p:cNvPr id="19477" name="Rectangle 20"/>
          <p:cNvSpPr>
            <a:spLocks noChangeArrowheads="1"/>
          </p:cNvSpPr>
          <p:nvPr/>
        </p:nvSpPr>
        <p:spPr bwMode="auto">
          <a:xfrm>
            <a:off x="5200092" y="6562727"/>
            <a:ext cx="215764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600" dirty="0" smtClean="0">
                <a:solidFill>
                  <a:srgbClr val="000000"/>
                </a:solidFill>
                <a:latin typeface="Nimbus Roman No9 L"/>
                <a:ea typeface="SimSun" pitchFamily="2" charset="-122"/>
              </a:rPr>
              <a:t>Figure   </a:t>
            </a:r>
            <a:r>
              <a:rPr lang="en-CA" altLang="zh-CN" sz="1600" dirty="0">
                <a:solidFill>
                  <a:srgbClr val="000000"/>
                </a:solidFill>
                <a:latin typeface="Nimbus Roman No9 L"/>
                <a:ea typeface="SimSun" pitchFamily="2" charset="-122"/>
              </a:rPr>
              <a:t>Memory words.</a:t>
            </a:r>
            <a:endParaRPr lang="en-CA" altLang="zh-CN" sz="2400" dirty="0">
              <a:latin typeface="Times New Roman" pitchFamily="18" charset="0"/>
              <a:ea typeface="SimSun" pitchFamily="2" charset="-122"/>
            </a:endParaRPr>
          </a:p>
        </p:txBody>
      </p:sp>
      <p:sp>
        <p:nvSpPr>
          <p:cNvPr id="19480" name="Rectangle 23"/>
          <p:cNvSpPr>
            <a:spLocks noChangeArrowheads="1"/>
          </p:cNvSpPr>
          <p:nvPr/>
        </p:nvSpPr>
        <p:spPr bwMode="auto">
          <a:xfrm>
            <a:off x="7079664" y="6058590"/>
            <a:ext cx="102592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a:solidFill>
                  <a:srgbClr val="000000"/>
                </a:solidFill>
                <a:latin typeface="Nimbus Roman No9 L"/>
                <a:ea typeface="SimSun" pitchFamily="2" charset="-122"/>
              </a:rPr>
              <a:t>last word</a:t>
            </a:r>
            <a:endParaRPr lang="en-CA" altLang="zh-CN" sz="2000">
              <a:latin typeface="Times New Roman" pitchFamily="18" charset="0"/>
              <a:ea typeface="SimSun" pitchFamily="2" charset="-122"/>
            </a:endParaRPr>
          </a:p>
        </p:txBody>
      </p:sp>
      <p:sp>
        <p:nvSpPr>
          <p:cNvPr id="19481" name="Rectangle 24"/>
          <p:cNvSpPr>
            <a:spLocks noChangeArrowheads="1"/>
          </p:cNvSpPr>
          <p:nvPr/>
        </p:nvSpPr>
        <p:spPr bwMode="auto">
          <a:xfrm>
            <a:off x="7079664" y="4138636"/>
            <a:ext cx="5770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2000" i="1">
                <a:solidFill>
                  <a:srgbClr val="000000"/>
                </a:solidFill>
                <a:latin typeface="Nimbus Roman No9 L"/>
                <a:ea typeface="SimSun" pitchFamily="2" charset="-122"/>
              </a:rPr>
              <a:t>i</a:t>
            </a:r>
            <a:endParaRPr lang="en-CA" altLang="zh-CN" sz="2000">
              <a:latin typeface="Times New Roman" pitchFamily="18" charset="0"/>
              <a:ea typeface="SimSun" pitchFamily="2" charset="-122"/>
            </a:endParaRPr>
          </a:p>
        </p:txBody>
      </p:sp>
      <p:sp>
        <p:nvSpPr>
          <p:cNvPr id="19482" name="Rectangle 25"/>
          <p:cNvSpPr>
            <a:spLocks noChangeArrowheads="1"/>
          </p:cNvSpPr>
          <p:nvPr/>
        </p:nvSpPr>
        <p:spPr bwMode="auto">
          <a:xfrm>
            <a:off x="7110093" y="4138636"/>
            <a:ext cx="91050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zh-CN" altLang="en-CA" sz="2000">
                <a:solidFill>
                  <a:srgbClr val="000000"/>
                </a:solidFill>
                <a:latin typeface="Nimbus Roman No9 L"/>
                <a:ea typeface="SimSun" pitchFamily="2" charset="-122"/>
              </a:rPr>
              <a:t> </a:t>
            </a:r>
            <a:r>
              <a:rPr lang="en-CA" altLang="zh-CN" sz="2000">
                <a:solidFill>
                  <a:srgbClr val="000000"/>
                </a:solidFill>
                <a:latin typeface="Nimbus Roman No9 L"/>
                <a:ea typeface="SimSun" pitchFamily="2" charset="-122"/>
              </a:rPr>
              <a:t>th word</a:t>
            </a:r>
            <a:endParaRPr lang="en-CA" altLang="zh-CN" sz="2000">
              <a:latin typeface="Times New Roman" pitchFamily="18" charset="0"/>
              <a:ea typeface="SimSun" pitchFamily="2" charset="-122"/>
            </a:endParaRPr>
          </a:p>
        </p:txBody>
      </p:sp>
      <p:sp>
        <p:nvSpPr>
          <p:cNvPr id="19483" name="Freeform 26"/>
          <p:cNvSpPr>
            <a:spLocks/>
          </p:cNvSpPr>
          <p:nvPr/>
        </p:nvSpPr>
        <p:spPr bwMode="auto">
          <a:xfrm>
            <a:off x="6865491" y="4229278"/>
            <a:ext cx="92457" cy="35707"/>
          </a:xfrm>
          <a:custGeom>
            <a:avLst/>
            <a:gdLst>
              <a:gd name="T0" fmla="*/ 0 w 6"/>
              <a:gd name="T1" fmla="*/ 26 h 2"/>
              <a:gd name="T2" fmla="*/ 79 w 6"/>
              <a:gd name="T3" fmla="*/ 13 h 2"/>
              <a:gd name="T4" fmla="*/ 0 w 6"/>
              <a:gd name="T5" fmla="*/ 0 h 2"/>
              <a:gd name="T6" fmla="*/ 0 w 6"/>
              <a:gd name="T7" fmla="*/ 13 h 2"/>
              <a:gd name="T8" fmla="*/ 0 w 6"/>
              <a:gd name="T9" fmla="*/ 26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206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000"/>
          </a:p>
        </p:txBody>
      </p:sp>
      <p:sp>
        <p:nvSpPr>
          <p:cNvPr id="19484" name="Freeform 27"/>
          <p:cNvSpPr>
            <a:spLocks/>
          </p:cNvSpPr>
          <p:nvPr/>
        </p:nvSpPr>
        <p:spPr bwMode="auto">
          <a:xfrm>
            <a:off x="6865491" y="4229278"/>
            <a:ext cx="92457" cy="35707"/>
          </a:xfrm>
          <a:custGeom>
            <a:avLst/>
            <a:gdLst>
              <a:gd name="T0" fmla="*/ 0 w 79"/>
              <a:gd name="T1" fmla="*/ 26 h 26"/>
              <a:gd name="T2" fmla="*/ 79 w 79"/>
              <a:gd name="T3" fmla="*/ 13 h 26"/>
              <a:gd name="T4" fmla="*/ 0 w 79"/>
              <a:gd name="T5" fmla="*/ 0 h 26"/>
              <a:gd name="T6" fmla="*/ 0 w 79"/>
              <a:gd name="T7" fmla="*/ 13 h 26"/>
              <a:gd name="T8" fmla="*/ 0 w 79"/>
              <a:gd name="T9" fmla="*/ 26 h 26"/>
              <a:gd name="T10" fmla="*/ 0 60000 65536"/>
              <a:gd name="T11" fmla="*/ 0 60000 65536"/>
              <a:gd name="T12" fmla="*/ 0 60000 65536"/>
              <a:gd name="T13" fmla="*/ 0 60000 65536"/>
              <a:gd name="T14" fmla="*/ 0 60000 65536"/>
              <a:gd name="T15" fmla="*/ 0 w 79"/>
              <a:gd name="T16" fmla="*/ 0 h 26"/>
              <a:gd name="T17" fmla="*/ 79 w 79"/>
              <a:gd name="T18" fmla="*/ 26 h 26"/>
            </a:gdLst>
            <a:ahLst/>
            <a:cxnLst>
              <a:cxn ang="T10">
                <a:pos x="T0" y="T1"/>
              </a:cxn>
              <a:cxn ang="T11">
                <a:pos x="T2" y="T3"/>
              </a:cxn>
              <a:cxn ang="T12">
                <a:pos x="T4" y="T5"/>
              </a:cxn>
              <a:cxn ang="T13">
                <a:pos x="T6" y="T7"/>
              </a:cxn>
              <a:cxn ang="T14">
                <a:pos x="T8" y="T9"/>
              </a:cxn>
            </a:cxnLst>
            <a:rect l="T15" t="T16" r="T17" b="T18"/>
            <a:pathLst>
              <a:path w="79" h="26">
                <a:moveTo>
                  <a:pt x="0" y="26"/>
                </a:moveTo>
                <a:lnTo>
                  <a:pt x="79" y="13"/>
                </a:lnTo>
                <a:lnTo>
                  <a:pt x="0" y="0"/>
                </a:lnTo>
                <a:lnTo>
                  <a:pt x="0" y="13"/>
                </a:lnTo>
                <a:lnTo>
                  <a:pt x="0" y="26"/>
                </a:lnTo>
                <a:close/>
              </a:path>
            </a:pathLst>
          </a:custGeom>
          <a:solidFill>
            <a:srgbClr val="000000"/>
          </a:solidFill>
          <a:ln w="0">
            <a:solidFill>
              <a:srgbClr val="000000"/>
            </a:solidFill>
            <a:round/>
            <a:headEnd/>
            <a:tailEnd/>
          </a:ln>
        </p:spPr>
        <p:txBody>
          <a:bodyPr/>
          <a:lstStyle/>
          <a:p>
            <a:endParaRPr lang="en-IN" sz="2000"/>
          </a:p>
        </p:txBody>
      </p:sp>
      <p:sp>
        <p:nvSpPr>
          <p:cNvPr id="19485" name="Line 28"/>
          <p:cNvSpPr>
            <a:spLocks noChangeShapeType="1"/>
          </p:cNvSpPr>
          <p:nvPr/>
        </p:nvSpPr>
        <p:spPr bwMode="auto">
          <a:xfrm flipH="1">
            <a:off x="6421931" y="4247132"/>
            <a:ext cx="443560" cy="1373"/>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486" name="Freeform 29"/>
          <p:cNvSpPr>
            <a:spLocks/>
          </p:cNvSpPr>
          <p:nvPr/>
        </p:nvSpPr>
        <p:spPr bwMode="auto">
          <a:xfrm>
            <a:off x="6865491" y="2291471"/>
            <a:ext cx="92457" cy="53561"/>
          </a:xfrm>
          <a:custGeom>
            <a:avLst/>
            <a:gdLst>
              <a:gd name="T0" fmla="*/ 0 w 6"/>
              <a:gd name="T1" fmla="*/ 39 h 3"/>
              <a:gd name="T2" fmla="*/ 79 w 6"/>
              <a:gd name="T3" fmla="*/ 13 h 3"/>
              <a:gd name="T4" fmla="*/ 0 w 6"/>
              <a:gd name="T5" fmla="*/ 0 h 3"/>
              <a:gd name="T6" fmla="*/ 0 w 6"/>
              <a:gd name="T7" fmla="*/ 13 h 3"/>
              <a:gd name="T8" fmla="*/ 0 w 6"/>
              <a:gd name="T9" fmla="*/ 39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1"/>
                </a:lnTo>
                <a:lnTo>
                  <a:pt x="0" y="0"/>
                </a:lnTo>
                <a:lnTo>
                  <a:pt x="0" y="1"/>
                </a:lnTo>
                <a:lnTo>
                  <a:pt x="0" y="3"/>
                </a:lnTo>
              </a:path>
            </a:pathLst>
          </a:custGeom>
          <a:noFill/>
          <a:ln w="206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000"/>
          </a:p>
        </p:txBody>
      </p:sp>
      <p:sp>
        <p:nvSpPr>
          <p:cNvPr id="19487" name="Freeform 30"/>
          <p:cNvSpPr>
            <a:spLocks/>
          </p:cNvSpPr>
          <p:nvPr/>
        </p:nvSpPr>
        <p:spPr bwMode="auto">
          <a:xfrm>
            <a:off x="6865491" y="2291471"/>
            <a:ext cx="92457" cy="53561"/>
          </a:xfrm>
          <a:custGeom>
            <a:avLst/>
            <a:gdLst>
              <a:gd name="T0" fmla="*/ 0 w 79"/>
              <a:gd name="T1" fmla="*/ 39 h 39"/>
              <a:gd name="T2" fmla="*/ 79 w 79"/>
              <a:gd name="T3" fmla="*/ 13 h 39"/>
              <a:gd name="T4" fmla="*/ 0 w 79"/>
              <a:gd name="T5" fmla="*/ 0 h 39"/>
              <a:gd name="T6" fmla="*/ 0 w 79"/>
              <a:gd name="T7" fmla="*/ 13 h 39"/>
              <a:gd name="T8" fmla="*/ 0 w 79"/>
              <a:gd name="T9" fmla="*/ 39 h 39"/>
              <a:gd name="T10" fmla="*/ 0 60000 65536"/>
              <a:gd name="T11" fmla="*/ 0 60000 65536"/>
              <a:gd name="T12" fmla="*/ 0 60000 65536"/>
              <a:gd name="T13" fmla="*/ 0 60000 65536"/>
              <a:gd name="T14" fmla="*/ 0 60000 65536"/>
              <a:gd name="T15" fmla="*/ 0 w 79"/>
              <a:gd name="T16" fmla="*/ 0 h 39"/>
              <a:gd name="T17" fmla="*/ 79 w 79"/>
              <a:gd name="T18" fmla="*/ 39 h 39"/>
            </a:gdLst>
            <a:ahLst/>
            <a:cxnLst>
              <a:cxn ang="T10">
                <a:pos x="T0" y="T1"/>
              </a:cxn>
              <a:cxn ang="T11">
                <a:pos x="T2" y="T3"/>
              </a:cxn>
              <a:cxn ang="T12">
                <a:pos x="T4" y="T5"/>
              </a:cxn>
              <a:cxn ang="T13">
                <a:pos x="T6" y="T7"/>
              </a:cxn>
              <a:cxn ang="T14">
                <a:pos x="T8" y="T9"/>
              </a:cxn>
            </a:cxnLst>
            <a:rect l="T15" t="T16" r="T17" b="T18"/>
            <a:pathLst>
              <a:path w="79" h="39">
                <a:moveTo>
                  <a:pt x="0" y="39"/>
                </a:moveTo>
                <a:lnTo>
                  <a:pt x="79" y="13"/>
                </a:lnTo>
                <a:lnTo>
                  <a:pt x="0" y="0"/>
                </a:lnTo>
                <a:lnTo>
                  <a:pt x="0" y="13"/>
                </a:lnTo>
                <a:lnTo>
                  <a:pt x="0" y="39"/>
                </a:lnTo>
                <a:close/>
              </a:path>
            </a:pathLst>
          </a:custGeom>
          <a:solidFill>
            <a:srgbClr val="000000"/>
          </a:solidFill>
          <a:ln w="0">
            <a:solidFill>
              <a:srgbClr val="000000"/>
            </a:solidFill>
            <a:round/>
            <a:headEnd/>
            <a:tailEnd/>
          </a:ln>
        </p:spPr>
        <p:txBody>
          <a:bodyPr/>
          <a:lstStyle/>
          <a:p>
            <a:endParaRPr lang="en-IN" sz="2000"/>
          </a:p>
        </p:txBody>
      </p:sp>
      <p:sp>
        <p:nvSpPr>
          <p:cNvPr id="19488" name="Line 31"/>
          <p:cNvSpPr>
            <a:spLocks noChangeShapeType="1"/>
          </p:cNvSpPr>
          <p:nvPr/>
        </p:nvSpPr>
        <p:spPr bwMode="auto">
          <a:xfrm flipH="1">
            <a:off x="6421931" y="2309325"/>
            <a:ext cx="443560" cy="1373"/>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489" name="Freeform 32"/>
          <p:cNvSpPr>
            <a:spLocks/>
          </p:cNvSpPr>
          <p:nvPr/>
        </p:nvSpPr>
        <p:spPr bwMode="auto">
          <a:xfrm>
            <a:off x="6865491" y="1915171"/>
            <a:ext cx="92457" cy="35707"/>
          </a:xfrm>
          <a:custGeom>
            <a:avLst/>
            <a:gdLst>
              <a:gd name="T0" fmla="*/ 0 w 6"/>
              <a:gd name="T1" fmla="*/ 26 h 2"/>
              <a:gd name="T2" fmla="*/ 79 w 6"/>
              <a:gd name="T3" fmla="*/ 13 h 2"/>
              <a:gd name="T4" fmla="*/ 0 w 6"/>
              <a:gd name="T5" fmla="*/ 0 h 2"/>
              <a:gd name="T6" fmla="*/ 0 w 6"/>
              <a:gd name="T7" fmla="*/ 13 h 2"/>
              <a:gd name="T8" fmla="*/ 0 w 6"/>
              <a:gd name="T9" fmla="*/ 26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206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000"/>
          </a:p>
        </p:txBody>
      </p:sp>
      <p:sp>
        <p:nvSpPr>
          <p:cNvPr id="19490" name="Freeform 33"/>
          <p:cNvSpPr>
            <a:spLocks/>
          </p:cNvSpPr>
          <p:nvPr/>
        </p:nvSpPr>
        <p:spPr bwMode="auto">
          <a:xfrm>
            <a:off x="6865491" y="1915171"/>
            <a:ext cx="92457" cy="35707"/>
          </a:xfrm>
          <a:custGeom>
            <a:avLst/>
            <a:gdLst>
              <a:gd name="T0" fmla="*/ 0 w 79"/>
              <a:gd name="T1" fmla="*/ 26 h 26"/>
              <a:gd name="T2" fmla="*/ 79 w 79"/>
              <a:gd name="T3" fmla="*/ 13 h 26"/>
              <a:gd name="T4" fmla="*/ 0 w 79"/>
              <a:gd name="T5" fmla="*/ 0 h 26"/>
              <a:gd name="T6" fmla="*/ 0 w 79"/>
              <a:gd name="T7" fmla="*/ 13 h 26"/>
              <a:gd name="T8" fmla="*/ 0 w 79"/>
              <a:gd name="T9" fmla="*/ 26 h 26"/>
              <a:gd name="T10" fmla="*/ 0 60000 65536"/>
              <a:gd name="T11" fmla="*/ 0 60000 65536"/>
              <a:gd name="T12" fmla="*/ 0 60000 65536"/>
              <a:gd name="T13" fmla="*/ 0 60000 65536"/>
              <a:gd name="T14" fmla="*/ 0 60000 65536"/>
              <a:gd name="T15" fmla="*/ 0 w 79"/>
              <a:gd name="T16" fmla="*/ 0 h 26"/>
              <a:gd name="T17" fmla="*/ 79 w 79"/>
              <a:gd name="T18" fmla="*/ 26 h 26"/>
            </a:gdLst>
            <a:ahLst/>
            <a:cxnLst>
              <a:cxn ang="T10">
                <a:pos x="T0" y="T1"/>
              </a:cxn>
              <a:cxn ang="T11">
                <a:pos x="T2" y="T3"/>
              </a:cxn>
              <a:cxn ang="T12">
                <a:pos x="T4" y="T5"/>
              </a:cxn>
              <a:cxn ang="T13">
                <a:pos x="T6" y="T7"/>
              </a:cxn>
              <a:cxn ang="T14">
                <a:pos x="T8" y="T9"/>
              </a:cxn>
            </a:cxnLst>
            <a:rect l="T15" t="T16" r="T17" b="T18"/>
            <a:pathLst>
              <a:path w="79" h="26">
                <a:moveTo>
                  <a:pt x="0" y="26"/>
                </a:moveTo>
                <a:lnTo>
                  <a:pt x="79" y="13"/>
                </a:lnTo>
                <a:lnTo>
                  <a:pt x="0" y="0"/>
                </a:lnTo>
                <a:lnTo>
                  <a:pt x="0" y="13"/>
                </a:lnTo>
                <a:lnTo>
                  <a:pt x="0" y="26"/>
                </a:lnTo>
                <a:close/>
              </a:path>
            </a:pathLst>
          </a:custGeom>
          <a:solidFill>
            <a:srgbClr val="000000"/>
          </a:solidFill>
          <a:ln w="0">
            <a:solidFill>
              <a:srgbClr val="000000"/>
            </a:solidFill>
            <a:round/>
            <a:headEnd/>
            <a:tailEnd/>
          </a:ln>
        </p:spPr>
        <p:txBody>
          <a:bodyPr/>
          <a:lstStyle/>
          <a:p>
            <a:endParaRPr lang="en-IN" sz="2000"/>
          </a:p>
        </p:txBody>
      </p:sp>
      <p:sp>
        <p:nvSpPr>
          <p:cNvPr id="19491" name="Line 34"/>
          <p:cNvSpPr>
            <a:spLocks noChangeShapeType="1"/>
          </p:cNvSpPr>
          <p:nvPr/>
        </p:nvSpPr>
        <p:spPr bwMode="auto">
          <a:xfrm flipH="1">
            <a:off x="6421931" y="1933025"/>
            <a:ext cx="443560" cy="1373"/>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492" name="Freeform 35"/>
          <p:cNvSpPr>
            <a:spLocks/>
          </p:cNvSpPr>
          <p:nvPr/>
        </p:nvSpPr>
        <p:spPr bwMode="auto">
          <a:xfrm>
            <a:off x="6865491" y="6167085"/>
            <a:ext cx="92457" cy="53561"/>
          </a:xfrm>
          <a:custGeom>
            <a:avLst/>
            <a:gdLst>
              <a:gd name="T0" fmla="*/ 0 w 6"/>
              <a:gd name="T1" fmla="*/ 39 h 3"/>
              <a:gd name="T2" fmla="*/ 79 w 6"/>
              <a:gd name="T3" fmla="*/ 13 h 3"/>
              <a:gd name="T4" fmla="*/ 0 w 6"/>
              <a:gd name="T5" fmla="*/ 0 h 3"/>
              <a:gd name="T6" fmla="*/ 0 w 6"/>
              <a:gd name="T7" fmla="*/ 13 h 3"/>
              <a:gd name="T8" fmla="*/ 0 w 6"/>
              <a:gd name="T9" fmla="*/ 39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1"/>
                </a:lnTo>
                <a:lnTo>
                  <a:pt x="0" y="0"/>
                </a:lnTo>
                <a:lnTo>
                  <a:pt x="0" y="1"/>
                </a:lnTo>
                <a:lnTo>
                  <a:pt x="0" y="3"/>
                </a:lnTo>
              </a:path>
            </a:pathLst>
          </a:custGeom>
          <a:noFill/>
          <a:ln w="20638">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sz="2000"/>
          </a:p>
        </p:txBody>
      </p:sp>
      <p:sp>
        <p:nvSpPr>
          <p:cNvPr id="19493" name="Freeform 36"/>
          <p:cNvSpPr>
            <a:spLocks/>
          </p:cNvSpPr>
          <p:nvPr/>
        </p:nvSpPr>
        <p:spPr bwMode="auto">
          <a:xfrm>
            <a:off x="6865491" y="6167085"/>
            <a:ext cx="92457" cy="53561"/>
          </a:xfrm>
          <a:custGeom>
            <a:avLst/>
            <a:gdLst>
              <a:gd name="T0" fmla="*/ 0 w 79"/>
              <a:gd name="T1" fmla="*/ 39 h 39"/>
              <a:gd name="T2" fmla="*/ 79 w 79"/>
              <a:gd name="T3" fmla="*/ 13 h 39"/>
              <a:gd name="T4" fmla="*/ 0 w 79"/>
              <a:gd name="T5" fmla="*/ 0 h 39"/>
              <a:gd name="T6" fmla="*/ 0 w 79"/>
              <a:gd name="T7" fmla="*/ 13 h 39"/>
              <a:gd name="T8" fmla="*/ 0 w 79"/>
              <a:gd name="T9" fmla="*/ 39 h 39"/>
              <a:gd name="T10" fmla="*/ 0 60000 65536"/>
              <a:gd name="T11" fmla="*/ 0 60000 65536"/>
              <a:gd name="T12" fmla="*/ 0 60000 65536"/>
              <a:gd name="T13" fmla="*/ 0 60000 65536"/>
              <a:gd name="T14" fmla="*/ 0 60000 65536"/>
              <a:gd name="T15" fmla="*/ 0 w 79"/>
              <a:gd name="T16" fmla="*/ 0 h 39"/>
              <a:gd name="T17" fmla="*/ 79 w 79"/>
              <a:gd name="T18" fmla="*/ 39 h 39"/>
            </a:gdLst>
            <a:ahLst/>
            <a:cxnLst>
              <a:cxn ang="T10">
                <a:pos x="T0" y="T1"/>
              </a:cxn>
              <a:cxn ang="T11">
                <a:pos x="T2" y="T3"/>
              </a:cxn>
              <a:cxn ang="T12">
                <a:pos x="T4" y="T5"/>
              </a:cxn>
              <a:cxn ang="T13">
                <a:pos x="T6" y="T7"/>
              </a:cxn>
              <a:cxn ang="T14">
                <a:pos x="T8" y="T9"/>
              </a:cxn>
            </a:cxnLst>
            <a:rect l="T15" t="T16" r="T17" b="T18"/>
            <a:pathLst>
              <a:path w="79" h="39">
                <a:moveTo>
                  <a:pt x="0" y="39"/>
                </a:moveTo>
                <a:lnTo>
                  <a:pt x="79" y="13"/>
                </a:lnTo>
                <a:lnTo>
                  <a:pt x="0" y="0"/>
                </a:lnTo>
                <a:lnTo>
                  <a:pt x="0" y="13"/>
                </a:lnTo>
                <a:lnTo>
                  <a:pt x="0" y="39"/>
                </a:lnTo>
                <a:close/>
              </a:path>
            </a:pathLst>
          </a:custGeom>
          <a:solidFill>
            <a:srgbClr val="000000"/>
          </a:solidFill>
          <a:ln w="0">
            <a:solidFill>
              <a:srgbClr val="000000"/>
            </a:solidFill>
            <a:round/>
            <a:headEnd/>
            <a:tailEnd/>
          </a:ln>
        </p:spPr>
        <p:txBody>
          <a:bodyPr/>
          <a:lstStyle/>
          <a:p>
            <a:endParaRPr lang="en-IN" sz="2000"/>
          </a:p>
        </p:txBody>
      </p:sp>
      <p:sp>
        <p:nvSpPr>
          <p:cNvPr id="19494" name="Line 37"/>
          <p:cNvSpPr>
            <a:spLocks noChangeShapeType="1"/>
          </p:cNvSpPr>
          <p:nvPr/>
        </p:nvSpPr>
        <p:spPr bwMode="auto">
          <a:xfrm flipH="1">
            <a:off x="6421931" y="6184938"/>
            <a:ext cx="443560" cy="1373"/>
          </a:xfrm>
          <a:prstGeom prst="line">
            <a:avLst/>
          </a:prstGeom>
          <a:noFill/>
          <a:ln w="20638">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495" name="Text Box 38"/>
          <p:cNvSpPr txBox="1">
            <a:spLocks noChangeArrowheads="1"/>
          </p:cNvSpPr>
          <p:nvPr/>
        </p:nvSpPr>
        <p:spPr bwMode="auto">
          <a:xfrm>
            <a:off x="5325318" y="2897121"/>
            <a:ext cx="196618" cy="10039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lnSpc>
                <a:spcPct val="20000"/>
              </a:lnSpc>
              <a:spcBef>
                <a:spcPct val="50000"/>
              </a:spcBef>
            </a:pPr>
            <a:endParaRPr lang="zh-CN" altLang="en-US"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endParaRPr lang="en-US" altLang="zh-CN"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endParaRPr lang="en-US" altLang="zh-CN"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p>
          <a:p>
            <a:pPr eaLnBrk="1" hangingPunct="1">
              <a:lnSpc>
                <a:spcPct val="20000"/>
              </a:lnSpc>
              <a:spcBef>
                <a:spcPct val="50000"/>
              </a:spcBef>
            </a:pPr>
            <a:endParaRPr lang="zh-CN" altLang="en-CA" sz="2000">
              <a:latin typeface="Nimbus Roman No9 L"/>
              <a:ea typeface="SimSun" pitchFamily="2" charset="-122"/>
            </a:endParaRPr>
          </a:p>
        </p:txBody>
      </p:sp>
      <p:sp>
        <p:nvSpPr>
          <p:cNvPr id="19496" name="Text Box 39"/>
          <p:cNvSpPr txBox="1">
            <a:spLocks noChangeArrowheads="1"/>
          </p:cNvSpPr>
          <p:nvPr/>
        </p:nvSpPr>
        <p:spPr bwMode="auto">
          <a:xfrm>
            <a:off x="5339362" y="4850035"/>
            <a:ext cx="196618" cy="10039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lnSpc>
                <a:spcPct val="20000"/>
              </a:lnSpc>
              <a:spcBef>
                <a:spcPct val="50000"/>
              </a:spcBef>
            </a:pPr>
            <a:endParaRPr lang="zh-CN" altLang="en-US"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endParaRPr lang="en-US" altLang="zh-CN"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endParaRPr lang="en-US" altLang="zh-CN"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p>
          <a:p>
            <a:pPr eaLnBrk="1" hangingPunct="1">
              <a:lnSpc>
                <a:spcPct val="20000"/>
              </a:lnSpc>
              <a:spcBef>
                <a:spcPct val="50000"/>
              </a:spcBef>
            </a:pPr>
            <a:endParaRPr lang="zh-CN" altLang="en-CA" sz="2000">
              <a:latin typeface="Nimbus Roman No9 L"/>
              <a:ea typeface="SimSun" pitchFamily="2" charset="-122"/>
            </a:endParaRPr>
          </a:p>
        </p:txBody>
      </p:sp>
      <p:sp>
        <p:nvSpPr>
          <p:cNvPr id="4" name="TextBox 3"/>
          <p:cNvSpPr txBox="1"/>
          <p:nvPr/>
        </p:nvSpPr>
        <p:spPr>
          <a:xfrm>
            <a:off x="5016629" y="1331476"/>
            <a:ext cx="774571" cy="369332"/>
          </a:xfrm>
          <a:prstGeom prst="rect">
            <a:avLst/>
          </a:prstGeom>
          <a:noFill/>
        </p:spPr>
        <p:txBody>
          <a:bodyPr wrap="none" rtlCol="0">
            <a:spAutoFit/>
          </a:bodyPr>
          <a:lstStyle/>
          <a:p>
            <a:r>
              <a:rPr lang="en-US" dirty="0" smtClean="0"/>
              <a:t>N bits</a:t>
            </a:r>
            <a:endParaRPr lang="en-IN" dirty="0"/>
          </a:p>
        </p:txBody>
      </p:sp>
    </p:spTree>
    <p:extLst>
      <p:ext uri="{BB962C8B-B14F-4D97-AF65-F5344CB8AC3E}">
        <p14:creationId xmlns:p14="http://schemas.microsoft.com/office/powerpoint/2010/main" val="402108834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248" name="Line 40"/>
          <p:cNvSpPr>
            <a:spLocks noChangeShapeType="1"/>
          </p:cNvSpPr>
          <p:nvPr/>
        </p:nvSpPr>
        <p:spPr bwMode="auto">
          <a:xfrm>
            <a:off x="8532813" y="6742113"/>
            <a:ext cx="539750" cy="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IN"/>
          </a:p>
        </p:txBody>
      </p:sp>
      <p:sp>
        <p:nvSpPr>
          <p:cNvPr id="4" name="TextBox 3"/>
          <p:cNvSpPr txBox="1"/>
          <p:nvPr/>
        </p:nvSpPr>
        <p:spPr>
          <a:xfrm>
            <a:off x="395536" y="332656"/>
            <a:ext cx="8407152" cy="6001643"/>
          </a:xfrm>
          <a:prstGeom prst="rect">
            <a:avLst/>
          </a:prstGeom>
          <a:noFill/>
        </p:spPr>
        <p:txBody>
          <a:bodyPr wrap="square" rtlCol="0">
            <a:spAutoFit/>
          </a:bodyPr>
          <a:lstStyle/>
          <a:p>
            <a:r>
              <a:rPr lang="en-US" sz="2400" dirty="0" smtClean="0">
                <a:latin typeface="Arial" pitchFamily="34" charset="0"/>
                <a:cs typeface="Arial" pitchFamily="34" charset="0"/>
              </a:rPr>
              <a:t>Programs written using 0’s and 1’s are machine instructions. </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Machine instructions are difficult to write or to read.  Hence mnemonic are used to represent the operations such as  </a:t>
            </a:r>
          </a:p>
          <a:p>
            <a:r>
              <a:rPr lang="en-US" sz="2400" dirty="0">
                <a:latin typeface="Arial" pitchFamily="34" charset="0"/>
                <a:cs typeface="Arial" pitchFamily="34" charset="0"/>
              </a:rPr>
              <a:t>	</a:t>
            </a:r>
            <a:r>
              <a:rPr lang="en-US" sz="2400" dirty="0" smtClean="0">
                <a:latin typeface="Arial" pitchFamily="34" charset="0"/>
                <a:cs typeface="Arial" pitchFamily="34" charset="0"/>
              </a:rPr>
              <a:t>	ADD</a:t>
            </a:r>
          </a:p>
          <a:p>
            <a:r>
              <a:rPr lang="en-US" sz="2400" dirty="0">
                <a:latin typeface="Arial" pitchFamily="34" charset="0"/>
                <a:cs typeface="Arial" pitchFamily="34" charset="0"/>
              </a:rPr>
              <a:t>	</a:t>
            </a:r>
            <a:r>
              <a:rPr lang="en-US" sz="2400" dirty="0" smtClean="0">
                <a:latin typeface="Arial" pitchFamily="34" charset="0"/>
                <a:cs typeface="Arial" pitchFamily="34" charset="0"/>
              </a:rPr>
              <a:t>	SUM</a:t>
            </a:r>
          </a:p>
          <a:p>
            <a:r>
              <a:rPr lang="en-US" sz="2400" dirty="0">
                <a:latin typeface="Arial" pitchFamily="34" charset="0"/>
                <a:cs typeface="Arial" pitchFamily="34" charset="0"/>
              </a:rPr>
              <a:t>	</a:t>
            </a:r>
            <a:r>
              <a:rPr lang="en-US" sz="2400" dirty="0" smtClean="0">
                <a:latin typeface="Arial" pitchFamily="34" charset="0"/>
                <a:cs typeface="Arial" pitchFamily="34" charset="0"/>
              </a:rPr>
              <a:t>	MOVE</a:t>
            </a:r>
          </a:p>
          <a:p>
            <a:r>
              <a:rPr lang="en-US" sz="2400" dirty="0" smtClean="0">
                <a:latin typeface="Arial" pitchFamily="34" charset="0"/>
                <a:cs typeface="Arial" pitchFamily="34" charset="0"/>
              </a:rPr>
              <a:t>Similarly, R3 is the notation used to refer to register 3.</a:t>
            </a:r>
          </a:p>
          <a:p>
            <a:endParaRPr lang="en-US" sz="2400" dirty="0">
              <a:latin typeface="Arial" pitchFamily="34" charset="0"/>
              <a:cs typeface="Arial" pitchFamily="34" charset="0"/>
            </a:endParaRPr>
          </a:p>
          <a:p>
            <a:r>
              <a:rPr lang="en-US" sz="2400" dirty="0" smtClean="0">
                <a:latin typeface="Arial" pitchFamily="34" charset="0"/>
                <a:cs typeface="Arial" pitchFamily="34" charset="0"/>
              </a:rPr>
              <a:t>A complete set of such symbolic names and rules for their use constitute a programming language, generally referred to as </a:t>
            </a:r>
            <a:r>
              <a:rPr lang="en-US" sz="2400" dirty="0" smtClean="0">
                <a:solidFill>
                  <a:srgbClr val="FF0000"/>
                </a:solidFill>
                <a:latin typeface="Arial" pitchFamily="34" charset="0"/>
                <a:cs typeface="Arial" pitchFamily="34" charset="0"/>
              </a:rPr>
              <a:t>assembly language</a:t>
            </a:r>
            <a:r>
              <a:rPr lang="en-US" sz="2400" dirty="0" smtClean="0">
                <a:latin typeface="Arial" pitchFamily="34" charset="0"/>
                <a:cs typeface="Arial" pitchFamily="34" charset="0"/>
              </a:rPr>
              <a:t>.</a:t>
            </a:r>
          </a:p>
          <a:p>
            <a:endParaRPr lang="en-IN" sz="2400" dirty="0" smtClean="0">
              <a:latin typeface="Arial" pitchFamily="34" charset="0"/>
              <a:cs typeface="Arial" pitchFamily="34" charset="0"/>
            </a:endParaRPr>
          </a:p>
          <a:p>
            <a:r>
              <a:rPr lang="en-IN" sz="2400" dirty="0" smtClean="0">
                <a:latin typeface="Arial" pitchFamily="34" charset="0"/>
                <a:cs typeface="Arial" pitchFamily="34" charset="0"/>
              </a:rPr>
              <a:t>The set of rules for using the mnemonics is the specification of complete instruction and program is called the </a:t>
            </a:r>
            <a:r>
              <a:rPr lang="en-IN" sz="2400" dirty="0" smtClean="0">
                <a:solidFill>
                  <a:srgbClr val="FF0000"/>
                </a:solidFill>
                <a:latin typeface="Arial" pitchFamily="34" charset="0"/>
                <a:cs typeface="Arial" pitchFamily="34" charset="0"/>
              </a:rPr>
              <a:t>syntax</a:t>
            </a:r>
            <a:r>
              <a:rPr lang="en-IN" sz="2400" dirty="0" smtClean="0">
                <a:latin typeface="Arial" pitchFamily="34" charset="0"/>
                <a:cs typeface="Arial" pitchFamily="34" charset="0"/>
              </a:rPr>
              <a:t> of the language</a:t>
            </a:r>
            <a:endParaRPr lang="en-IN" sz="2400" dirty="0">
              <a:latin typeface="Arial" pitchFamily="34" charset="0"/>
              <a:cs typeface="Arial" pitchFamily="34" charset="0"/>
            </a:endParaRPr>
          </a:p>
        </p:txBody>
      </p:sp>
    </p:spTree>
    <p:extLst>
      <p:ext uri="{BB962C8B-B14F-4D97-AF65-F5344CB8AC3E}">
        <p14:creationId xmlns:p14="http://schemas.microsoft.com/office/powerpoint/2010/main" val="109931001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3502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0248"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79512" y="332656"/>
            <a:ext cx="8856984" cy="6370975"/>
          </a:xfrm>
          <a:prstGeom prst="rect">
            <a:avLst/>
          </a:prstGeom>
          <a:noFill/>
        </p:spPr>
        <p:txBody>
          <a:bodyPr wrap="square" rtlCol="0">
            <a:spAutoFit/>
          </a:bodyPr>
          <a:lstStyle/>
          <a:p>
            <a:pPr marL="342900" indent="-342900">
              <a:buFont typeface="Arial" panose="020B0604020202020204" pitchFamily="34" charset="0"/>
              <a:buChar char="•"/>
            </a:pPr>
            <a:r>
              <a:rPr lang="en-IN" sz="2400" dirty="0" smtClean="0">
                <a:latin typeface="Arial" panose="020B0604020202020204" pitchFamily="34" charset="0"/>
                <a:cs typeface="Arial" panose="020B0604020202020204" pitchFamily="34" charset="0"/>
              </a:rPr>
              <a:t>Assembler system program is  stored in memory.  </a:t>
            </a:r>
          </a:p>
          <a:p>
            <a:pPr marL="342900" indent="-342900">
              <a:buFont typeface="Arial" panose="020B0604020202020204" pitchFamily="34" charset="0"/>
              <a:buChar char="•"/>
            </a:pPr>
            <a:r>
              <a:rPr lang="en-IN" sz="2400" dirty="0" smtClean="0">
                <a:latin typeface="Arial" panose="020B0604020202020204" pitchFamily="34" charset="0"/>
                <a:cs typeface="Arial" panose="020B0604020202020204" pitchFamily="34" charset="0"/>
              </a:rPr>
              <a:t>User written assembly level program is entered in primary memory.</a:t>
            </a:r>
          </a:p>
          <a:p>
            <a:pPr marL="342900" indent="-342900">
              <a:buFont typeface="Arial" panose="020B0604020202020204" pitchFamily="34" charset="0"/>
              <a:buChar char="•"/>
            </a:pPr>
            <a:r>
              <a:rPr lang="en-IN" sz="2400" dirty="0" smtClean="0">
                <a:latin typeface="Arial" panose="020B0604020202020204" pitchFamily="34" charset="0"/>
                <a:cs typeface="Arial" panose="020B0604020202020204" pitchFamily="34" charset="0"/>
              </a:rPr>
              <a:t>When assembled, the assembly level user program is converted to machine level program and stored in sequential memory location.</a:t>
            </a:r>
          </a:p>
          <a:p>
            <a:r>
              <a:rPr lang="en-IN" sz="2400" dirty="0" smtClean="0">
                <a:latin typeface="Arial" panose="020B0604020202020204" pitchFamily="34" charset="0"/>
                <a:cs typeface="Arial" panose="020B0604020202020204" pitchFamily="34" charset="0"/>
              </a:rPr>
              <a:t> </a:t>
            </a:r>
          </a:p>
          <a:p>
            <a:endParaRPr lang="en-IN" sz="2400" dirty="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Assembler has a standard with mnemonic followed by operand or operands. There are delimiters between mnemonic, register R1 and memory ‘SUM’ in the example shown below.</a:t>
            </a:r>
          </a:p>
          <a:p>
            <a:endParaRPr lang="en-IN" sz="2400" dirty="0" smtClean="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Example:   Move R1, SUM</a:t>
            </a:r>
            <a:endParaRPr lang="en-IN" sz="2400" dirty="0">
              <a:latin typeface="Arial" panose="020B0604020202020204" pitchFamily="34" charset="0"/>
              <a:cs typeface="Arial" panose="020B0604020202020204" pitchFamily="34" charset="0"/>
            </a:endParaRPr>
          </a:p>
        </p:txBody>
      </p:sp>
      <p:sp>
        <p:nvSpPr>
          <p:cNvPr id="4" name="Rectangle 3"/>
          <p:cNvSpPr/>
          <p:nvPr/>
        </p:nvSpPr>
        <p:spPr>
          <a:xfrm>
            <a:off x="3203848" y="3356992"/>
            <a:ext cx="2088232" cy="1080120"/>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solidFill>
                  <a:schemeClr val="tx1"/>
                </a:solidFill>
                <a:latin typeface="Arial" panose="020B0604020202020204" pitchFamily="34" charset="0"/>
                <a:cs typeface="Arial" panose="020B0604020202020204" pitchFamily="34" charset="0"/>
              </a:rPr>
              <a:t>Assembler</a:t>
            </a:r>
            <a:endParaRPr lang="en-IN" sz="2400" dirty="0">
              <a:solidFill>
                <a:schemeClr val="tx1"/>
              </a:solidFill>
              <a:latin typeface="Arial" panose="020B0604020202020204" pitchFamily="34" charset="0"/>
              <a:cs typeface="Arial" panose="020B0604020202020204" pitchFamily="34" charset="0"/>
            </a:endParaRPr>
          </a:p>
        </p:txBody>
      </p:sp>
      <p:cxnSp>
        <p:nvCxnSpPr>
          <p:cNvPr id="6" name="Straight Arrow Connector 5"/>
          <p:cNvCxnSpPr/>
          <p:nvPr/>
        </p:nvCxnSpPr>
        <p:spPr>
          <a:xfrm>
            <a:off x="5292080" y="3915652"/>
            <a:ext cx="1152128"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2051720" y="3933056"/>
            <a:ext cx="1152128"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55576" y="3501008"/>
            <a:ext cx="2166299" cy="461665"/>
          </a:xfrm>
          <a:prstGeom prst="rect">
            <a:avLst/>
          </a:prstGeom>
          <a:noFill/>
        </p:spPr>
        <p:txBody>
          <a:bodyPr wrap="none" rtlCol="0">
            <a:spAutoFit/>
          </a:bodyPr>
          <a:lstStyle/>
          <a:p>
            <a:r>
              <a:rPr lang="en-IN" sz="2400" dirty="0" smtClean="0"/>
              <a:t>Source Program</a:t>
            </a:r>
            <a:endParaRPr lang="en-IN" sz="2400" dirty="0"/>
          </a:p>
        </p:txBody>
      </p:sp>
      <p:sp>
        <p:nvSpPr>
          <p:cNvPr id="9" name="TextBox 8"/>
          <p:cNvSpPr txBox="1"/>
          <p:nvPr/>
        </p:nvSpPr>
        <p:spPr>
          <a:xfrm>
            <a:off x="5862085" y="3429000"/>
            <a:ext cx="2140330" cy="461665"/>
          </a:xfrm>
          <a:prstGeom prst="rect">
            <a:avLst/>
          </a:prstGeom>
          <a:noFill/>
        </p:spPr>
        <p:txBody>
          <a:bodyPr wrap="none" rtlCol="0">
            <a:spAutoFit/>
          </a:bodyPr>
          <a:lstStyle/>
          <a:p>
            <a:r>
              <a:rPr lang="en-IN" sz="2400" dirty="0" smtClean="0"/>
              <a:t>Object Program</a:t>
            </a:r>
            <a:endParaRPr lang="en-IN" sz="2400" dirty="0"/>
          </a:p>
        </p:txBody>
      </p:sp>
    </p:spTree>
    <p:extLst>
      <p:ext uri="{BB962C8B-B14F-4D97-AF65-F5344CB8AC3E}">
        <p14:creationId xmlns:p14="http://schemas.microsoft.com/office/powerpoint/2010/main" val="77019206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332656"/>
            <a:ext cx="8640960" cy="6001643"/>
          </a:xfrm>
          <a:prstGeom prst="rect">
            <a:avLst/>
          </a:prstGeom>
          <a:noFill/>
        </p:spPr>
        <p:txBody>
          <a:bodyPr wrap="square" rtlCol="0">
            <a:spAutoFit/>
          </a:bodyPr>
          <a:lstStyle/>
          <a:p>
            <a:r>
              <a:rPr lang="en-IN" sz="2400" dirty="0" smtClean="0">
                <a:latin typeface="Arial" panose="020B0604020202020204" pitchFamily="34" charset="0"/>
                <a:cs typeface="Arial" panose="020B0604020202020204" pitchFamily="34" charset="0"/>
              </a:rPr>
              <a:t>Assembler needs some information  to understand and interpret what user wants.  These extra information that is provided to make Assembler understand is called </a:t>
            </a:r>
            <a:r>
              <a:rPr lang="en-IN" sz="2400" b="1" dirty="0" smtClean="0">
                <a:latin typeface="Arial" panose="020B0604020202020204" pitchFamily="34" charset="0"/>
                <a:cs typeface="Arial" panose="020B0604020202020204" pitchFamily="34" charset="0"/>
              </a:rPr>
              <a:t>assembler directive.  </a:t>
            </a:r>
            <a:endParaRPr lang="en-IN" sz="2400" b="1" dirty="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r>
              <a:rPr lang="en-IN" sz="2400" b="1" dirty="0" smtClean="0">
                <a:solidFill>
                  <a:srgbClr val="FF0000"/>
                </a:solidFill>
                <a:latin typeface="Arial" panose="020B0604020202020204" pitchFamily="34" charset="0"/>
                <a:cs typeface="Arial" panose="020B0604020202020204" pitchFamily="34" charset="0"/>
              </a:rPr>
              <a:t>Assembler directives:</a:t>
            </a:r>
          </a:p>
          <a:p>
            <a:endParaRPr lang="en-IN" sz="2400" b="1"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Assembler directives are the instructions to the assembler that specifies information needed to translate the source program into the object program.  Assembler directives are not translated to  object code by the assembler. Some of them are discussed below. </a:t>
            </a:r>
          </a:p>
          <a:p>
            <a:r>
              <a:rPr lang="en-IN" sz="2400" dirty="0" smtClean="0">
                <a:latin typeface="Arial" panose="020B0604020202020204" pitchFamily="34" charset="0"/>
                <a:cs typeface="Arial" panose="020B0604020202020204" pitchFamily="34" charset="0"/>
              </a:rPr>
              <a:t> </a:t>
            </a:r>
          </a:p>
          <a:p>
            <a:r>
              <a:rPr lang="en-IN" sz="2400" b="1" dirty="0" smtClean="0">
                <a:latin typeface="Arial" panose="020B0604020202020204" pitchFamily="34" charset="0"/>
                <a:cs typeface="Arial" panose="020B0604020202020204" pitchFamily="34" charset="0"/>
              </a:rPr>
              <a:t>EQUATE:</a:t>
            </a:r>
            <a:r>
              <a:rPr lang="en-IN" sz="2400" dirty="0" smtClean="0">
                <a:latin typeface="Arial" panose="020B0604020202020204" pitchFamily="34" charset="0"/>
                <a:cs typeface="Arial" panose="020B0604020202020204" pitchFamily="34" charset="0"/>
              </a:rPr>
              <a:t>       SUM  EQU 100</a:t>
            </a:r>
          </a:p>
          <a:p>
            <a:r>
              <a:rPr lang="en-IN" sz="2400" dirty="0">
                <a:latin typeface="Arial" panose="020B0604020202020204" pitchFamily="34" charset="0"/>
                <a:cs typeface="Arial" panose="020B0604020202020204" pitchFamily="34" charset="0"/>
              </a:rPr>
              <a:t> </a:t>
            </a:r>
            <a:r>
              <a:rPr lang="en-IN" sz="2400" dirty="0" smtClean="0">
                <a:latin typeface="Arial" panose="020B0604020202020204" pitchFamily="34" charset="0"/>
                <a:cs typeface="Arial" panose="020B0604020202020204" pitchFamily="34" charset="0"/>
              </a:rPr>
              <a:t> It informs the assembler that SUM should be replaced by the value 200, wherever it appears in  the program</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8444673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260648"/>
            <a:ext cx="8568952" cy="6370975"/>
          </a:xfrm>
          <a:prstGeom prst="rect">
            <a:avLst/>
          </a:prstGeom>
          <a:noFill/>
        </p:spPr>
        <p:txBody>
          <a:bodyPr wrap="square" rtlCol="0">
            <a:spAutoFit/>
          </a:bodyPr>
          <a:lstStyle/>
          <a:p>
            <a:r>
              <a:rPr lang="en-IN" sz="2400" b="1" dirty="0" smtClean="0">
                <a:solidFill>
                  <a:srgbClr val="FF0000"/>
                </a:solidFill>
                <a:latin typeface="Arial" panose="020B0604020202020204" pitchFamily="34" charset="0"/>
                <a:cs typeface="Arial" panose="020B0604020202020204" pitchFamily="34" charset="0"/>
              </a:rPr>
              <a:t>Origin:</a:t>
            </a:r>
            <a:r>
              <a:rPr lang="en-IN" sz="2400" dirty="0" smtClean="0">
                <a:latin typeface="Arial" panose="020B0604020202020204" pitchFamily="34" charset="0"/>
                <a:cs typeface="Arial" panose="020B0604020202020204" pitchFamily="34" charset="0"/>
              </a:rPr>
              <a:t> It tells the assembler program where in the memory to place the block that follows.</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Example: ORIGIN 198</a:t>
            </a:r>
          </a:p>
          <a:p>
            <a:r>
              <a:rPr lang="en-IN" sz="2400" dirty="0">
                <a:latin typeface="Arial" panose="020B0604020202020204" pitchFamily="34" charset="0"/>
                <a:cs typeface="Arial" panose="020B0604020202020204" pitchFamily="34" charset="0"/>
              </a:rPr>
              <a:t> </a:t>
            </a:r>
            <a:r>
              <a:rPr lang="en-IN" sz="2400" dirty="0" smtClean="0">
                <a:latin typeface="Arial" panose="020B0604020202020204" pitchFamily="34" charset="0"/>
                <a:cs typeface="Arial" panose="020B0604020202020204" pitchFamily="34" charset="0"/>
              </a:rPr>
              <a:t>                DATAWORD 64</a:t>
            </a:r>
          </a:p>
          <a:p>
            <a:r>
              <a:rPr lang="en-IN" sz="2400" dirty="0" smtClean="0">
                <a:latin typeface="Arial" panose="020B0604020202020204" pitchFamily="34" charset="0"/>
                <a:cs typeface="Arial" panose="020B0604020202020204" pitchFamily="34" charset="0"/>
              </a:rPr>
              <a:t>The data that is following the ORIGIN, 198 is the location from where the next data is being stored. </a:t>
            </a:r>
          </a:p>
          <a:p>
            <a:endParaRPr lang="en-IN" sz="2400" dirty="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DATAWORD: It is an assembler directive stating that the data that is following it is 16 bits data. In the above example, the memory location following ORIGIN location 198 a memory of 16 bits are used to store the data.</a:t>
            </a:r>
          </a:p>
          <a:p>
            <a:r>
              <a:rPr lang="en-IN" sz="2400" dirty="0" smtClean="0">
                <a:latin typeface="Arial" panose="020B0604020202020204" pitchFamily="34" charset="0"/>
                <a:cs typeface="Arial" panose="020B0604020202020204" pitchFamily="34" charset="0"/>
              </a:rPr>
              <a:t>It is possible to use a variable name before the DATAWORD indicating that the variable name mentioned is 16 bits.</a:t>
            </a:r>
          </a:p>
        </p:txBody>
      </p:sp>
      <p:graphicFrame>
        <p:nvGraphicFramePr>
          <p:cNvPr id="3" name="Table 2"/>
          <p:cNvGraphicFramePr>
            <a:graphicFrameLocks noGrp="1"/>
          </p:cNvGraphicFramePr>
          <p:nvPr>
            <p:extLst>
              <p:ext uri="{D42A27DB-BD31-4B8C-83A1-F6EECF244321}">
                <p14:modId xmlns:p14="http://schemas.microsoft.com/office/powerpoint/2010/main" val="662213073"/>
              </p:ext>
            </p:extLst>
          </p:nvPr>
        </p:nvGraphicFramePr>
        <p:xfrm>
          <a:off x="2195736" y="3162300"/>
          <a:ext cx="3672408" cy="750570"/>
        </p:xfrm>
        <a:graphic>
          <a:graphicData uri="http://schemas.openxmlformats.org/drawingml/2006/table">
            <a:tbl>
              <a:tblPr>
                <a:tableStyleId>{5C22544A-7EE6-4342-B048-85BDC9FD1C3A}</a:tableStyleId>
              </a:tblPr>
              <a:tblGrid>
                <a:gridCol w="1174711"/>
                <a:gridCol w="2497697"/>
              </a:tblGrid>
              <a:tr h="190500">
                <a:tc>
                  <a:txBody>
                    <a:bodyPr/>
                    <a:lstStyle/>
                    <a:p>
                      <a:pPr algn="ctr" fontAlgn="b"/>
                      <a:r>
                        <a:rPr lang="en-IN" sz="2400" u="none" strike="noStrike" dirty="0">
                          <a:effectLst/>
                          <a:latin typeface="Arial" panose="020B0604020202020204" pitchFamily="34" charset="0"/>
                          <a:cs typeface="Arial" panose="020B0604020202020204" pitchFamily="34" charset="0"/>
                        </a:rPr>
                        <a:t>Address</a:t>
                      </a:r>
                      <a:endParaRPr lang="en-IN" sz="2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IN" sz="2400" u="none" strike="noStrike">
                          <a:effectLst/>
                          <a:latin typeface="Arial" panose="020B0604020202020204" pitchFamily="34" charset="0"/>
                          <a:cs typeface="Arial" panose="020B0604020202020204" pitchFamily="34" charset="0"/>
                        </a:rPr>
                        <a:t>Data/Opcode</a:t>
                      </a:r>
                      <a:endParaRPr lang="en-IN" sz="2400" b="0" i="0" u="none" strike="noStrike">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190500">
                <a:tc>
                  <a:txBody>
                    <a:bodyPr/>
                    <a:lstStyle/>
                    <a:p>
                      <a:pPr algn="ctr" fontAlgn="b"/>
                      <a:r>
                        <a:rPr lang="en-IN" sz="2400" u="none" strike="noStrike" dirty="0">
                          <a:effectLst/>
                          <a:latin typeface="Arial" panose="020B0604020202020204" pitchFamily="34" charset="0"/>
                          <a:cs typeface="Arial" panose="020B0604020202020204" pitchFamily="34" charset="0"/>
                        </a:rPr>
                        <a:t>199</a:t>
                      </a:r>
                      <a:endParaRPr lang="en-IN" sz="2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IN" sz="2400" u="none" strike="noStrike" dirty="0">
                          <a:effectLst/>
                          <a:latin typeface="Arial" panose="020B0604020202020204" pitchFamily="34" charset="0"/>
                          <a:cs typeface="Arial" panose="020B0604020202020204" pitchFamily="34" charset="0"/>
                        </a:rPr>
                        <a:t>64</a:t>
                      </a:r>
                      <a:endParaRPr lang="en-IN" sz="24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Tree>
    <p:extLst>
      <p:ext uri="{BB962C8B-B14F-4D97-AF65-F5344CB8AC3E}">
        <p14:creationId xmlns:p14="http://schemas.microsoft.com/office/powerpoint/2010/main" val="67365582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260648"/>
            <a:ext cx="8640960" cy="6370975"/>
          </a:xfrm>
          <a:prstGeom prst="rect">
            <a:avLst/>
          </a:prstGeom>
          <a:noFill/>
        </p:spPr>
        <p:txBody>
          <a:bodyPr wrap="square" rtlCol="0">
            <a:spAutoFit/>
          </a:bodyPr>
          <a:lstStyle/>
          <a:p>
            <a:r>
              <a:rPr lang="en-IN" sz="2400" dirty="0" smtClean="0">
                <a:solidFill>
                  <a:srgbClr val="FF0000"/>
                </a:solidFill>
                <a:latin typeface="Arial" panose="020B0604020202020204" pitchFamily="34" charset="0"/>
                <a:cs typeface="Arial" panose="020B0604020202020204" pitchFamily="34" charset="0"/>
              </a:rPr>
              <a:t>END:</a:t>
            </a:r>
            <a:r>
              <a:rPr lang="en-IN" sz="2400" dirty="0" smtClean="0">
                <a:latin typeface="Arial" panose="020B0604020202020204" pitchFamily="34" charset="0"/>
                <a:cs typeface="Arial" panose="020B0604020202020204" pitchFamily="34" charset="0"/>
              </a:rPr>
              <a:t> The end directive is used to tell the assembler that the program has ended.  There are no more instructions following this  statement for assembly.</a:t>
            </a:r>
          </a:p>
          <a:p>
            <a:r>
              <a:rPr lang="en-IN" sz="2400" dirty="0" smtClean="0">
                <a:latin typeface="Arial" panose="020B0604020202020204" pitchFamily="34" charset="0"/>
                <a:cs typeface="Arial" panose="020B0604020202020204" pitchFamily="34" charset="0"/>
              </a:rPr>
              <a:t>Usually, following the END statement a variable is used which is the label of  the  start of the  program. The label points to the address of the location at which execution of the program is to begin. </a:t>
            </a:r>
          </a:p>
          <a:p>
            <a:endParaRPr lang="en-IN" sz="2400" dirty="0">
              <a:latin typeface="Arial" panose="020B0604020202020204" pitchFamily="34" charset="0"/>
              <a:cs typeface="Arial" panose="020B0604020202020204" pitchFamily="34" charset="0"/>
            </a:endParaRPr>
          </a:p>
          <a:p>
            <a:r>
              <a:rPr lang="en-IN" sz="2400" dirty="0" smtClean="0">
                <a:solidFill>
                  <a:srgbClr val="FF0000"/>
                </a:solidFill>
                <a:latin typeface="Arial" panose="020B0604020202020204" pitchFamily="34" charset="0"/>
                <a:cs typeface="Arial" panose="020B0604020202020204" pitchFamily="34" charset="0"/>
              </a:rPr>
              <a:t>Assembly Language Format:</a:t>
            </a:r>
          </a:p>
          <a:p>
            <a:r>
              <a:rPr lang="en-IN" sz="2400" dirty="0" smtClean="0">
                <a:latin typeface="Arial" panose="020B0604020202020204" pitchFamily="34" charset="0"/>
                <a:cs typeface="Arial" panose="020B0604020202020204" pitchFamily="34" charset="0"/>
              </a:rPr>
              <a:t>Assembly language program is usually written in a specific format to enable the assembler to tokenise each token for assembling the program.  However it is also convenient  for the user the  read the assembly program.</a:t>
            </a:r>
          </a:p>
          <a:p>
            <a:endParaRPr lang="en-IN" sz="2400" dirty="0" smtClean="0">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There are four fields separated by appropriate delimiters.</a:t>
            </a:r>
            <a:endParaRPr lang="en-IN" sz="2400" dirty="0">
              <a:latin typeface="Arial" panose="020B0604020202020204" pitchFamily="34" charset="0"/>
              <a:cs typeface="Arial" panose="020B0604020202020204" pitchFamily="34" charset="0"/>
            </a:endParaRPr>
          </a:p>
        </p:txBody>
      </p:sp>
      <p:sp>
        <p:nvSpPr>
          <p:cNvPr id="4" name="Rectangle 3"/>
          <p:cNvSpPr/>
          <p:nvPr/>
        </p:nvSpPr>
        <p:spPr>
          <a:xfrm>
            <a:off x="574385" y="5508972"/>
            <a:ext cx="7548285" cy="461665"/>
          </a:xfrm>
          <a:prstGeom prst="rect">
            <a:avLst/>
          </a:prstGeom>
        </p:spPr>
        <p:txBody>
          <a:bodyPr wrap="none">
            <a:spAutoFit/>
          </a:bodyPr>
          <a:lstStyle/>
          <a:p>
            <a:pPr algn="ctr"/>
            <a:r>
              <a:rPr lang="en-IN" sz="2400" dirty="0" smtClean="0">
                <a:solidFill>
                  <a:srgbClr val="000000"/>
                </a:solidFill>
                <a:latin typeface="Arial" panose="020B0604020202020204" pitchFamily="34" charset="0"/>
                <a:cs typeface="Arial" panose="020B0604020202020204" pitchFamily="34" charset="0"/>
              </a:rPr>
              <a:t>LABEL   </a:t>
            </a:r>
            <a:r>
              <a:rPr lang="en-IN" sz="2400" dirty="0" smtClean="0">
                <a:latin typeface="Arial" panose="020B0604020202020204" pitchFamily="34" charset="0"/>
                <a:cs typeface="Arial" panose="020B0604020202020204" pitchFamily="34" charset="0"/>
              </a:rPr>
              <a:t> </a:t>
            </a:r>
            <a:r>
              <a:rPr lang="en-IN" sz="2400" dirty="0">
                <a:solidFill>
                  <a:srgbClr val="000000"/>
                </a:solidFill>
                <a:latin typeface="Arial" panose="020B0604020202020204" pitchFamily="34" charset="0"/>
                <a:cs typeface="Arial" panose="020B0604020202020204" pitchFamily="34" charset="0"/>
              </a:rPr>
              <a:t>OPERATION</a:t>
            </a:r>
            <a:r>
              <a:rPr lang="en-IN" sz="2400" dirty="0">
                <a:latin typeface="Arial" panose="020B0604020202020204" pitchFamily="34" charset="0"/>
                <a:cs typeface="Arial" panose="020B0604020202020204" pitchFamily="34" charset="0"/>
              </a:rPr>
              <a:t> </a:t>
            </a:r>
            <a:r>
              <a:rPr lang="en-IN" sz="2400" dirty="0" smtClean="0">
                <a:latin typeface="Arial" panose="020B0604020202020204" pitchFamily="34" charset="0"/>
                <a:cs typeface="Arial" panose="020B0604020202020204" pitchFamily="34" charset="0"/>
              </a:rPr>
              <a:t>   </a:t>
            </a:r>
            <a:r>
              <a:rPr lang="en-IN" sz="2400" dirty="0" smtClean="0">
                <a:solidFill>
                  <a:srgbClr val="000000"/>
                </a:solidFill>
                <a:latin typeface="Arial" panose="020B0604020202020204" pitchFamily="34" charset="0"/>
                <a:cs typeface="Arial" panose="020B0604020202020204" pitchFamily="34" charset="0"/>
              </a:rPr>
              <a:t>OPERANDS</a:t>
            </a:r>
            <a:r>
              <a:rPr lang="en-IN" sz="2400" dirty="0" smtClean="0">
                <a:latin typeface="Arial" panose="020B0604020202020204" pitchFamily="34" charset="0"/>
                <a:cs typeface="Arial" panose="020B0604020202020204" pitchFamily="34" charset="0"/>
              </a:rPr>
              <a:t>    </a:t>
            </a:r>
            <a:r>
              <a:rPr lang="en-IN" sz="2400" dirty="0" smtClean="0">
                <a:solidFill>
                  <a:srgbClr val="000000"/>
                </a:solidFill>
                <a:latin typeface="Arial" panose="020B0604020202020204" pitchFamily="34" charset="0"/>
                <a:cs typeface="Arial" panose="020B0604020202020204" pitchFamily="34" charset="0"/>
              </a:rPr>
              <a:t>COMMENTS</a:t>
            </a:r>
            <a:r>
              <a:rPr lang="en-IN" sz="2400" dirty="0" smtClean="0">
                <a:latin typeface="Arial" panose="020B0604020202020204" pitchFamily="34" charset="0"/>
                <a:cs typeface="Arial" panose="020B0604020202020204" pitchFamily="34" charset="0"/>
              </a:rPr>
              <a:t> </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4708398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476672"/>
            <a:ext cx="8712968" cy="5262979"/>
          </a:xfrm>
          <a:prstGeom prst="rect">
            <a:avLst/>
          </a:prstGeom>
          <a:noFill/>
        </p:spPr>
        <p:txBody>
          <a:bodyPr wrap="square" rtlCol="0">
            <a:spAutoFit/>
          </a:bodyPr>
          <a:lstStyle/>
          <a:p>
            <a:r>
              <a:rPr lang="en-IN" sz="2400" dirty="0" smtClean="0">
                <a:latin typeface="Arial" panose="020B0604020202020204" pitchFamily="34" charset="0"/>
                <a:cs typeface="Arial" panose="020B0604020202020204" pitchFamily="34" charset="0"/>
              </a:rPr>
              <a:t>Typically, one or  more blank characters are used to separate the fields. </a:t>
            </a:r>
          </a:p>
          <a:p>
            <a:endParaRPr lang="en-IN" sz="2400" dirty="0">
              <a:latin typeface="Arial" panose="020B0604020202020204" pitchFamily="34" charset="0"/>
              <a:cs typeface="Arial" panose="020B0604020202020204" pitchFamily="34" charset="0"/>
            </a:endParaRPr>
          </a:p>
          <a:p>
            <a:r>
              <a:rPr lang="en-IN" sz="2400" dirty="0" smtClean="0">
                <a:solidFill>
                  <a:srgbClr val="FF0000"/>
                </a:solidFill>
                <a:latin typeface="Arial" panose="020B0604020202020204" pitchFamily="34" charset="0"/>
                <a:cs typeface="Arial" panose="020B0604020202020204" pitchFamily="34" charset="0"/>
              </a:rPr>
              <a:t>Label: </a:t>
            </a:r>
            <a:r>
              <a:rPr lang="en-IN" sz="2400" dirty="0" smtClean="0">
                <a:latin typeface="Arial" panose="020B0604020202020204" pitchFamily="34" charset="0"/>
                <a:cs typeface="Arial" panose="020B0604020202020204" pitchFamily="34" charset="0"/>
              </a:rPr>
              <a:t>It is an optional field.  A name is associated with the memory address is mentioned in this field.  </a:t>
            </a:r>
          </a:p>
          <a:p>
            <a:endParaRPr lang="en-IN" sz="2400" dirty="0">
              <a:latin typeface="Arial" panose="020B0604020202020204" pitchFamily="34" charset="0"/>
              <a:cs typeface="Arial" panose="020B0604020202020204" pitchFamily="34" charset="0"/>
            </a:endParaRPr>
          </a:p>
          <a:p>
            <a:r>
              <a:rPr lang="en-IN" sz="2400" dirty="0" smtClean="0">
                <a:solidFill>
                  <a:srgbClr val="FF0000"/>
                </a:solidFill>
                <a:latin typeface="Arial" panose="020B0604020202020204" pitchFamily="34" charset="0"/>
                <a:cs typeface="Arial" panose="020B0604020202020204" pitchFamily="34" charset="0"/>
              </a:rPr>
              <a:t>Operation Field: </a:t>
            </a:r>
            <a:r>
              <a:rPr lang="en-IN" sz="2400" dirty="0" smtClean="0">
                <a:latin typeface="Arial" panose="020B0604020202020204" pitchFamily="34" charset="0"/>
                <a:cs typeface="Arial" panose="020B0604020202020204" pitchFamily="34" charset="0"/>
              </a:rPr>
              <a:t>This field contains Operation code mnemonic of the desired instruction.</a:t>
            </a:r>
          </a:p>
          <a:p>
            <a:endParaRPr lang="en-IN" sz="2400" dirty="0">
              <a:latin typeface="Arial" panose="020B0604020202020204" pitchFamily="34" charset="0"/>
              <a:cs typeface="Arial" panose="020B0604020202020204" pitchFamily="34" charset="0"/>
            </a:endParaRPr>
          </a:p>
          <a:p>
            <a:r>
              <a:rPr lang="en-IN" sz="2400" dirty="0" smtClean="0">
                <a:solidFill>
                  <a:srgbClr val="FF0000"/>
                </a:solidFill>
                <a:latin typeface="Arial" panose="020B0604020202020204" pitchFamily="34" charset="0"/>
                <a:cs typeface="Arial" panose="020B0604020202020204" pitchFamily="34" charset="0"/>
              </a:rPr>
              <a:t>Operand Field: </a:t>
            </a:r>
            <a:r>
              <a:rPr lang="en-IN" sz="2400" dirty="0" smtClean="0">
                <a:latin typeface="Arial" panose="020B0604020202020204" pitchFamily="34" charset="0"/>
                <a:cs typeface="Arial" panose="020B0604020202020204" pitchFamily="34" charset="0"/>
              </a:rPr>
              <a:t>It is an optional field.  If the Operation code requires one of more operand it is mentioned  in this  field.</a:t>
            </a:r>
          </a:p>
          <a:p>
            <a:endParaRPr lang="en-IN" sz="2400" dirty="0">
              <a:latin typeface="Arial" panose="020B0604020202020204" pitchFamily="34" charset="0"/>
              <a:cs typeface="Arial" panose="020B0604020202020204" pitchFamily="34" charset="0"/>
            </a:endParaRPr>
          </a:p>
          <a:p>
            <a:r>
              <a:rPr lang="en-IN" sz="2400" dirty="0" smtClean="0">
                <a:solidFill>
                  <a:srgbClr val="FF0000"/>
                </a:solidFill>
                <a:latin typeface="Arial" panose="020B0604020202020204" pitchFamily="34" charset="0"/>
                <a:cs typeface="Arial" panose="020B0604020202020204" pitchFamily="34" charset="0"/>
              </a:rPr>
              <a:t>Comments: </a:t>
            </a:r>
            <a:r>
              <a:rPr lang="en-IN" sz="2400" dirty="0" smtClean="0">
                <a:latin typeface="Arial" panose="020B0604020202020204" pitchFamily="34" charset="0"/>
                <a:cs typeface="Arial" panose="020B0604020202020204" pitchFamily="34" charset="0"/>
              </a:rPr>
              <a:t>It is optional field.  It is used for documentation of the program.  The assembler will ignore this field.</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723622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tretch>
            <a:fillRect/>
          </a:stretch>
        </p:blipFill>
        <p:spPr>
          <a:xfrm>
            <a:off x="35496" y="274638"/>
            <a:ext cx="4194488" cy="6394721"/>
          </a:xfrm>
          <a:prstGeom prst="rect">
            <a:avLst/>
          </a:prstGeom>
        </p:spPr>
      </p:pic>
      <p:pic>
        <p:nvPicPr>
          <p:cNvPr id="4" name="Content Placeholder 4"/>
          <p:cNvPicPr>
            <a:picLocks noChangeAspect="1"/>
          </p:cNvPicPr>
          <p:nvPr/>
        </p:nvPicPr>
        <p:blipFill>
          <a:blip r:embed="rId3"/>
          <a:stretch>
            <a:fillRect/>
          </a:stretch>
        </p:blipFill>
        <p:spPr>
          <a:xfrm>
            <a:off x="4016812" y="274638"/>
            <a:ext cx="4948518" cy="6394721"/>
          </a:xfrm>
          <a:prstGeom prst="rect">
            <a:avLst/>
          </a:prstGeom>
        </p:spPr>
      </p:pic>
    </p:spTree>
    <p:extLst>
      <p:ext uri="{BB962C8B-B14F-4D97-AF65-F5344CB8AC3E}">
        <p14:creationId xmlns:p14="http://schemas.microsoft.com/office/powerpoint/2010/main" val="217401388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Stacks and Queues</a:t>
            </a:r>
            <a:endParaRPr lang="en-IN" dirty="0"/>
          </a:p>
        </p:txBody>
      </p:sp>
      <p:sp>
        <p:nvSpPr>
          <p:cNvPr id="3" name="Content Placeholder 2"/>
          <p:cNvSpPr>
            <a:spLocks noGrp="1"/>
          </p:cNvSpPr>
          <p:nvPr>
            <p:ph idx="1"/>
          </p:nvPr>
        </p:nvSpPr>
        <p:spPr/>
        <p:txBody>
          <a:bodyPr/>
          <a:lstStyle/>
          <a:p>
            <a:r>
              <a:rPr lang="en-IN" dirty="0" smtClean="0"/>
              <a:t>Control and info linkage b/w main program and subroutine is through stacks</a:t>
            </a:r>
          </a:p>
          <a:p>
            <a:r>
              <a:rPr lang="en-IN" dirty="0" smtClean="0"/>
              <a:t>LIFO/FILO data structure</a:t>
            </a:r>
            <a:endParaRPr lang="en-IN" dirty="0"/>
          </a:p>
        </p:txBody>
      </p:sp>
    </p:spTree>
    <p:extLst>
      <p:ext uri="{BB962C8B-B14F-4D97-AF65-F5344CB8AC3E}">
        <p14:creationId xmlns:p14="http://schemas.microsoft.com/office/powerpoint/2010/main" val="39440537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 operations</a:t>
            </a:r>
            <a:endParaRPr lang="en-US" dirty="0"/>
          </a:p>
        </p:txBody>
      </p:sp>
      <p:pic>
        <p:nvPicPr>
          <p:cNvPr id="4" name="Content Placeholder 3"/>
          <p:cNvPicPr>
            <a:picLocks noGrp="1" noChangeAspect="1"/>
          </p:cNvPicPr>
          <p:nvPr>
            <p:ph idx="1"/>
          </p:nvPr>
        </p:nvPicPr>
        <p:blipFill>
          <a:blip r:embed="rId2"/>
          <a:stretch>
            <a:fillRect/>
          </a:stretch>
        </p:blipFill>
        <p:spPr>
          <a:xfrm>
            <a:off x="0" y="1417638"/>
            <a:ext cx="4716016" cy="5179714"/>
          </a:xfrm>
          <a:prstGeom prst="rect">
            <a:avLst/>
          </a:prstGeom>
        </p:spPr>
      </p:pic>
      <p:sp>
        <p:nvSpPr>
          <p:cNvPr id="3" name="TextBox 2"/>
          <p:cNvSpPr txBox="1"/>
          <p:nvPr/>
        </p:nvSpPr>
        <p:spPr>
          <a:xfrm>
            <a:off x="5334145" y="1772816"/>
            <a:ext cx="2664296" cy="3170099"/>
          </a:xfrm>
          <a:prstGeom prst="rect">
            <a:avLst/>
          </a:prstGeom>
          <a:noFill/>
        </p:spPr>
        <p:txBody>
          <a:bodyPr wrap="square" rtlCol="0">
            <a:spAutoFit/>
          </a:bodyPr>
          <a:lstStyle/>
          <a:p>
            <a:r>
              <a:rPr lang="en-IN" sz="2400" b="1" dirty="0" smtClean="0">
                <a:solidFill>
                  <a:srgbClr val="FF0000"/>
                </a:solidFill>
              </a:rPr>
              <a:t>PUSH</a:t>
            </a:r>
          </a:p>
          <a:p>
            <a:endParaRPr lang="en-IN" dirty="0"/>
          </a:p>
          <a:p>
            <a:r>
              <a:rPr lang="en-IN" sz="2000" dirty="0" smtClean="0"/>
              <a:t>Subtract #4,SP</a:t>
            </a:r>
          </a:p>
          <a:p>
            <a:r>
              <a:rPr lang="en-IN" sz="2000" dirty="0" smtClean="0"/>
              <a:t>Move NEWITEM,(SP)</a:t>
            </a:r>
          </a:p>
          <a:p>
            <a:endParaRPr lang="en-IN" dirty="0"/>
          </a:p>
          <a:p>
            <a:endParaRPr lang="en-IN" dirty="0" smtClean="0"/>
          </a:p>
          <a:p>
            <a:r>
              <a:rPr lang="en-IN" sz="2400" b="1" dirty="0">
                <a:solidFill>
                  <a:srgbClr val="FF0000"/>
                </a:solidFill>
              </a:rPr>
              <a:t>POP</a:t>
            </a:r>
          </a:p>
          <a:p>
            <a:endParaRPr lang="en-IN" dirty="0"/>
          </a:p>
          <a:p>
            <a:r>
              <a:rPr lang="en-IN" sz="2000" dirty="0"/>
              <a:t>MOVE (SP),ITEM</a:t>
            </a:r>
          </a:p>
          <a:p>
            <a:r>
              <a:rPr lang="en-IN" sz="2000" dirty="0"/>
              <a:t>ADD #4,SP</a:t>
            </a:r>
            <a:endParaRPr lang="en-IN" sz="2000" dirty="0"/>
          </a:p>
        </p:txBody>
      </p:sp>
    </p:spTree>
    <p:extLst>
      <p:ext uri="{BB962C8B-B14F-4D97-AF65-F5344CB8AC3E}">
        <p14:creationId xmlns:p14="http://schemas.microsoft.com/office/powerpoint/2010/main" val="334284424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Effect of PUSH and POP operation</a:t>
            </a:r>
            <a:endParaRPr lang="en-US" dirty="0"/>
          </a:p>
        </p:txBody>
      </p:sp>
      <p:pic>
        <p:nvPicPr>
          <p:cNvPr id="4" name="Content Placeholder 3"/>
          <p:cNvPicPr>
            <a:picLocks noGrp="1" noChangeAspect="1"/>
          </p:cNvPicPr>
          <p:nvPr>
            <p:ph idx="1"/>
          </p:nvPr>
        </p:nvPicPr>
        <p:blipFill>
          <a:blip r:embed="rId2"/>
          <a:stretch>
            <a:fillRect/>
          </a:stretch>
        </p:blipFill>
        <p:spPr>
          <a:xfrm>
            <a:off x="899592" y="1700808"/>
            <a:ext cx="7560840" cy="4896543"/>
          </a:xfrm>
          <a:prstGeom prst="rect">
            <a:avLst/>
          </a:prstGeom>
        </p:spPr>
      </p:pic>
    </p:spTree>
    <p:extLst>
      <p:ext uri="{BB962C8B-B14F-4D97-AF65-F5344CB8AC3E}">
        <p14:creationId xmlns:p14="http://schemas.microsoft.com/office/powerpoint/2010/main" val="760810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normAutofit fontScale="90000"/>
          </a:bodyPr>
          <a:lstStyle/>
          <a:p>
            <a:pPr eaLnBrk="1" hangingPunct="1"/>
            <a:r>
              <a:rPr lang="en-US" altLang="zh-CN" smtClean="0">
                <a:ea typeface="SimSun" pitchFamily="2" charset="-122"/>
              </a:rPr>
              <a:t>Memory Location, Addresses, and Operation</a:t>
            </a:r>
            <a:endParaRPr lang="zh-CN" altLang="en-US" smtClean="0">
              <a:ea typeface="SimSun" pitchFamily="2" charset="-122"/>
            </a:endParaRPr>
          </a:p>
        </p:txBody>
      </p:sp>
      <p:sp>
        <p:nvSpPr>
          <p:cNvPr id="20483" name="Rectangle 3"/>
          <p:cNvSpPr>
            <a:spLocks noGrp="1" noChangeArrowheads="1"/>
          </p:cNvSpPr>
          <p:nvPr>
            <p:ph type="body" idx="1"/>
          </p:nvPr>
        </p:nvSpPr>
        <p:spPr>
          <a:xfrm>
            <a:off x="457200" y="1719263"/>
            <a:ext cx="8229600" cy="566737"/>
          </a:xfrm>
        </p:spPr>
        <p:txBody>
          <a:bodyPr>
            <a:normAutofit lnSpcReduction="10000"/>
          </a:bodyPr>
          <a:lstStyle/>
          <a:p>
            <a:pPr eaLnBrk="1" hangingPunct="1"/>
            <a:r>
              <a:rPr lang="en-US" altLang="zh-CN" smtClean="0">
                <a:ea typeface="SimSun" pitchFamily="2" charset="-122"/>
              </a:rPr>
              <a:t>32-bit word length example</a:t>
            </a:r>
          </a:p>
        </p:txBody>
      </p:sp>
      <p:sp>
        <p:nvSpPr>
          <p:cNvPr id="20484" name="Rectangle 5"/>
          <p:cNvSpPr>
            <a:spLocks noChangeArrowheads="1"/>
          </p:cNvSpPr>
          <p:nvPr/>
        </p:nvSpPr>
        <p:spPr bwMode="auto">
          <a:xfrm>
            <a:off x="3575050" y="6577013"/>
            <a:ext cx="1838325"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Sans L"/>
                <a:ea typeface="SimSun" pitchFamily="2" charset="-122"/>
              </a:rPr>
              <a:t>(b) Four characters</a:t>
            </a:r>
            <a:endParaRPr lang="en-CA" altLang="zh-CN" sz="2400">
              <a:latin typeface="Times New Roman" pitchFamily="18" charset="0"/>
              <a:ea typeface="SimSun" pitchFamily="2" charset="-122"/>
            </a:endParaRPr>
          </a:p>
        </p:txBody>
      </p:sp>
      <p:sp>
        <p:nvSpPr>
          <p:cNvPr id="20485" name="Rectangle 6"/>
          <p:cNvSpPr>
            <a:spLocks noChangeArrowheads="1"/>
          </p:cNvSpPr>
          <p:nvPr/>
        </p:nvSpPr>
        <p:spPr bwMode="auto">
          <a:xfrm>
            <a:off x="6502400" y="6126163"/>
            <a:ext cx="901700"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character</a:t>
            </a:r>
            <a:endParaRPr lang="en-CA" altLang="zh-CN" sz="2400">
              <a:latin typeface="Times New Roman" pitchFamily="18" charset="0"/>
              <a:ea typeface="SimSun" pitchFamily="2" charset="-122"/>
            </a:endParaRPr>
          </a:p>
        </p:txBody>
      </p:sp>
      <p:sp>
        <p:nvSpPr>
          <p:cNvPr id="20486" name="Rectangle 7"/>
          <p:cNvSpPr>
            <a:spLocks noChangeArrowheads="1"/>
          </p:cNvSpPr>
          <p:nvPr/>
        </p:nvSpPr>
        <p:spPr bwMode="auto">
          <a:xfrm>
            <a:off x="4954588" y="6126163"/>
            <a:ext cx="901700"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character</a:t>
            </a:r>
            <a:endParaRPr lang="en-CA" altLang="zh-CN" sz="2400">
              <a:latin typeface="Times New Roman" pitchFamily="18" charset="0"/>
              <a:ea typeface="SimSun" pitchFamily="2" charset="-122"/>
            </a:endParaRPr>
          </a:p>
        </p:txBody>
      </p:sp>
      <p:sp>
        <p:nvSpPr>
          <p:cNvPr id="20487" name="Rectangle 8"/>
          <p:cNvSpPr>
            <a:spLocks noChangeArrowheads="1"/>
          </p:cNvSpPr>
          <p:nvPr/>
        </p:nvSpPr>
        <p:spPr bwMode="auto">
          <a:xfrm>
            <a:off x="1885950" y="6126163"/>
            <a:ext cx="901700"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character</a:t>
            </a:r>
            <a:endParaRPr lang="en-CA" altLang="zh-CN" sz="2400">
              <a:latin typeface="Times New Roman" pitchFamily="18" charset="0"/>
              <a:ea typeface="SimSun" pitchFamily="2" charset="-122"/>
            </a:endParaRPr>
          </a:p>
        </p:txBody>
      </p:sp>
      <p:sp>
        <p:nvSpPr>
          <p:cNvPr id="20488" name="Rectangle 9"/>
          <p:cNvSpPr>
            <a:spLocks noChangeArrowheads="1"/>
          </p:cNvSpPr>
          <p:nvPr/>
        </p:nvSpPr>
        <p:spPr bwMode="auto">
          <a:xfrm>
            <a:off x="3408363" y="6126163"/>
            <a:ext cx="901700"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character</a:t>
            </a:r>
            <a:endParaRPr lang="en-CA" altLang="zh-CN" sz="2400">
              <a:latin typeface="Times New Roman" pitchFamily="18" charset="0"/>
              <a:ea typeface="SimSun" pitchFamily="2" charset="-122"/>
            </a:endParaRPr>
          </a:p>
        </p:txBody>
      </p:sp>
      <p:sp>
        <p:nvSpPr>
          <p:cNvPr id="20489" name="Rectangle 10"/>
          <p:cNvSpPr>
            <a:spLocks noChangeArrowheads="1"/>
          </p:cNvSpPr>
          <p:nvPr/>
        </p:nvSpPr>
        <p:spPr bwMode="auto">
          <a:xfrm>
            <a:off x="3551238" y="4173538"/>
            <a:ext cx="1889125"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Sans L"/>
                <a:ea typeface="SimSun" pitchFamily="2" charset="-122"/>
              </a:rPr>
              <a:t>(a) A signed integer</a:t>
            </a:r>
            <a:endParaRPr lang="en-CA" altLang="zh-CN" sz="2400">
              <a:latin typeface="Times New Roman" pitchFamily="18" charset="0"/>
              <a:ea typeface="SimSun" pitchFamily="2" charset="-122"/>
            </a:endParaRPr>
          </a:p>
        </p:txBody>
      </p:sp>
      <p:sp>
        <p:nvSpPr>
          <p:cNvPr id="20490" name="Rectangle 11"/>
          <p:cNvSpPr>
            <a:spLocks noChangeArrowheads="1"/>
          </p:cNvSpPr>
          <p:nvPr/>
        </p:nvSpPr>
        <p:spPr bwMode="auto">
          <a:xfrm>
            <a:off x="2266950" y="3365500"/>
            <a:ext cx="782638"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Sign bit:</a:t>
            </a:r>
            <a:endParaRPr lang="en-CA" altLang="zh-CN" sz="2400">
              <a:latin typeface="Times New Roman" pitchFamily="18" charset="0"/>
              <a:ea typeface="SimSun" pitchFamily="2" charset="-122"/>
            </a:endParaRPr>
          </a:p>
        </p:txBody>
      </p:sp>
      <p:sp>
        <p:nvSpPr>
          <p:cNvPr id="20491" name="Rectangle 12"/>
          <p:cNvSpPr>
            <a:spLocks noChangeArrowheads="1"/>
          </p:cNvSpPr>
          <p:nvPr/>
        </p:nvSpPr>
        <p:spPr bwMode="auto">
          <a:xfrm>
            <a:off x="3813175" y="3360738"/>
            <a:ext cx="2246313"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zh-CN" altLang="en-CA" sz="1900">
                <a:solidFill>
                  <a:srgbClr val="000000"/>
                </a:solidFill>
                <a:latin typeface="Nimbus Roman No9 L"/>
                <a:ea typeface="SimSun" pitchFamily="2" charset="-122"/>
              </a:rPr>
              <a:t> </a:t>
            </a:r>
            <a:r>
              <a:rPr lang="en-CA" altLang="zh-CN" sz="1900">
                <a:solidFill>
                  <a:srgbClr val="000000"/>
                </a:solidFill>
                <a:latin typeface="Nimbus Roman No9 L"/>
                <a:ea typeface="SimSun" pitchFamily="2" charset="-122"/>
              </a:rPr>
              <a:t>for positive numbers</a:t>
            </a:r>
            <a:endParaRPr lang="en-CA" altLang="zh-CN" sz="2400">
              <a:latin typeface="Times New Roman" pitchFamily="18" charset="0"/>
              <a:ea typeface="SimSun" pitchFamily="2" charset="-122"/>
            </a:endParaRPr>
          </a:p>
        </p:txBody>
      </p:sp>
      <p:sp>
        <p:nvSpPr>
          <p:cNvPr id="20492" name="Rectangle 13"/>
          <p:cNvSpPr>
            <a:spLocks noChangeArrowheads="1"/>
          </p:cNvSpPr>
          <p:nvPr/>
        </p:nvSpPr>
        <p:spPr bwMode="auto">
          <a:xfrm>
            <a:off x="3813175" y="3668713"/>
            <a:ext cx="2341563"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zh-CN" altLang="en-CA" sz="1900">
                <a:solidFill>
                  <a:srgbClr val="000000"/>
                </a:solidFill>
                <a:latin typeface="Nimbus Roman No9 L"/>
                <a:ea typeface="SimSun" pitchFamily="2" charset="-122"/>
              </a:rPr>
              <a:t> </a:t>
            </a:r>
            <a:r>
              <a:rPr lang="en-CA" altLang="zh-CN" sz="1900">
                <a:solidFill>
                  <a:srgbClr val="000000"/>
                </a:solidFill>
                <a:latin typeface="Nimbus Roman No9 L"/>
                <a:ea typeface="SimSun" pitchFamily="2" charset="-122"/>
              </a:rPr>
              <a:t>for negative numbers</a:t>
            </a:r>
            <a:endParaRPr lang="en-CA" altLang="zh-CN" sz="2400">
              <a:latin typeface="Times New Roman" pitchFamily="18" charset="0"/>
              <a:ea typeface="SimSun" pitchFamily="2" charset="-122"/>
            </a:endParaRPr>
          </a:p>
        </p:txBody>
      </p:sp>
      <p:sp>
        <p:nvSpPr>
          <p:cNvPr id="20493" name="Rectangle 14"/>
          <p:cNvSpPr>
            <a:spLocks noChangeArrowheads="1"/>
          </p:cNvSpPr>
          <p:nvPr/>
        </p:nvSpPr>
        <p:spPr bwMode="auto">
          <a:xfrm>
            <a:off x="6597650" y="5911850"/>
            <a:ext cx="5651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ASCII</a:t>
            </a:r>
            <a:endParaRPr lang="en-CA" altLang="zh-CN" sz="2400">
              <a:latin typeface="Times New Roman" pitchFamily="18" charset="0"/>
              <a:ea typeface="SimSun" pitchFamily="2" charset="-122"/>
            </a:endParaRPr>
          </a:p>
        </p:txBody>
      </p:sp>
      <p:sp>
        <p:nvSpPr>
          <p:cNvPr id="20494" name="Rectangle 15"/>
          <p:cNvSpPr>
            <a:spLocks noChangeArrowheads="1"/>
          </p:cNvSpPr>
          <p:nvPr/>
        </p:nvSpPr>
        <p:spPr bwMode="auto">
          <a:xfrm>
            <a:off x="5073650" y="5911850"/>
            <a:ext cx="5651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ASCII</a:t>
            </a:r>
            <a:endParaRPr lang="en-CA" altLang="zh-CN" sz="2400">
              <a:latin typeface="Times New Roman" pitchFamily="18" charset="0"/>
              <a:ea typeface="SimSun" pitchFamily="2" charset="-122"/>
            </a:endParaRPr>
          </a:p>
        </p:txBody>
      </p:sp>
      <p:sp>
        <p:nvSpPr>
          <p:cNvPr id="20495" name="Rectangle 16"/>
          <p:cNvSpPr>
            <a:spLocks noChangeArrowheads="1"/>
          </p:cNvSpPr>
          <p:nvPr/>
        </p:nvSpPr>
        <p:spPr bwMode="auto">
          <a:xfrm>
            <a:off x="3527425" y="5911850"/>
            <a:ext cx="5651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ASCII</a:t>
            </a:r>
            <a:endParaRPr lang="en-CA" altLang="zh-CN" sz="2400">
              <a:latin typeface="Times New Roman" pitchFamily="18" charset="0"/>
              <a:ea typeface="SimSun" pitchFamily="2" charset="-122"/>
            </a:endParaRPr>
          </a:p>
        </p:txBody>
      </p:sp>
      <p:sp>
        <p:nvSpPr>
          <p:cNvPr id="20496" name="Rectangle 17"/>
          <p:cNvSpPr>
            <a:spLocks noChangeArrowheads="1"/>
          </p:cNvSpPr>
          <p:nvPr/>
        </p:nvSpPr>
        <p:spPr bwMode="auto">
          <a:xfrm>
            <a:off x="1981200" y="5911850"/>
            <a:ext cx="5651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ASCII</a:t>
            </a:r>
            <a:endParaRPr lang="en-CA" altLang="zh-CN" sz="2400">
              <a:latin typeface="Times New Roman" pitchFamily="18" charset="0"/>
              <a:ea typeface="SimSun" pitchFamily="2" charset="-122"/>
            </a:endParaRPr>
          </a:p>
        </p:txBody>
      </p:sp>
      <p:sp>
        <p:nvSpPr>
          <p:cNvPr id="20497" name="Line 18"/>
          <p:cNvSpPr>
            <a:spLocks noChangeShapeType="1"/>
          </p:cNvSpPr>
          <p:nvPr/>
        </p:nvSpPr>
        <p:spPr bwMode="auto">
          <a:xfrm flipV="1">
            <a:off x="1957388" y="2651125"/>
            <a:ext cx="1587" cy="452438"/>
          </a:xfrm>
          <a:prstGeom prst="line">
            <a:avLst/>
          </a:prstGeom>
          <a:noFill/>
          <a:ln w="23813">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498" name="Line 19"/>
          <p:cNvSpPr>
            <a:spLocks noChangeShapeType="1"/>
          </p:cNvSpPr>
          <p:nvPr/>
        </p:nvSpPr>
        <p:spPr bwMode="auto">
          <a:xfrm flipV="1">
            <a:off x="2409825" y="2651125"/>
            <a:ext cx="1588" cy="452438"/>
          </a:xfrm>
          <a:prstGeom prst="line">
            <a:avLst/>
          </a:prstGeom>
          <a:noFill/>
          <a:ln w="23813">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499" name="Line 20"/>
          <p:cNvSpPr>
            <a:spLocks noChangeShapeType="1"/>
          </p:cNvSpPr>
          <p:nvPr/>
        </p:nvSpPr>
        <p:spPr bwMode="auto">
          <a:xfrm flipV="1">
            <a:off x="6740525" y="2651125"/>
            <a:ext cx="1588" cy="452438"/>
          </a:xfrm>
          <a:prstGeom prst="line">
            <a:avLst/>
          </a:prstGeom>
          <a:noFill/>
          <a:ln w="23813">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00" name="Line 21"/>
          <p:cNvSpPr>
            <a:spLocks noChangeShapeType="1"/>
          </p:cNvSpPr>
          <p:nvPr/>
        </p:nvSpPr>
        <p:spPr bwMode="auto">
          <a:xfrm flipV="1">
            <a:off x="7191375" y="2651125"/>
            <a:ext cx="1588" cy="452438"/>
          </a:xfrm>
          <a:prstGeom prst="line">
            <a:avLst/>
          </a:prstGeom>
          <a:noFill/>
          <a:ln w="23813">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01" name="Line 22"/>
          <p:cNvSpPr>
            <a:spLocks noChangeShapeType="1"/>
          </p:cNvSpPr>
          <p:nvPr/>
        </p:nvSpPr>
        <p:spPr bwMode="auto">
          <a:xfrm>
            <a:off x="1481138" y="3103563"/>
            <a:ext cx="6186487" cy="1587"/>
          </a:xfrm>
          <a:prstGeom prst="line">
            <a:avLst/>
          </a:prstGeom>
          <a:noFill/>
          <a:ln w="23813">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02" name="Line 23"/>
          <p:cNvSpPr>
            <a:spLocks noChangeShapeType="1"/>
          </p:cNvSpPr>
          <p:nvPr/>
        </p:nvSpPr>
        <p:spPr bwMode="auto">
          <a:xfrm>
            <a:off x="1481138" y="2651125"/>
            <a:ext cx="1587" cy="452438"/>
          </a:xfrm>
          <a:prstGeom prst="line">
            <a:avLst/>
          </a:prstGeom>
          <a:noFill/>
          <a:ln w="23813">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03" name="Line 24"/>
          <p:cNvSpPr>
            <a:spLocks noChangeShapeType="1"/>
          </p:cNvSpPr>
          <p:nvPr/>
        </p:nvSpPr>
        <p:spPr bwMode="auto">
          <a:xfrm flipH="1">
            <a:off x="1481138" y="2651125"/>
            <a:ext cx="6186487" cy="1588"/>
          </a:xfrm>
          <a:prstGeom prst="line">
            <a:avLst/>
          </a:prstGeom>
          <a:noFill/>
          <a:ln w="71438">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04" name="Line 25"/>
          <p:cNvSpPr>
            <a:spLocks noChangeShapeType="1"/>
          </p:cNvSpPr>
          <p:nvPr/>
        </p:nvSpPr>
        <p:spPr bwMode="auto">
          <a:xfrm>
            <a:off x="1481138" y="2198688"/>
            <a:ext cx="1587" cy="309562"/>
          </a:xfrm>
          <a:prstGeom prst="line">
            <a:avLst/>
          </a:prstGeom>
          <a:noFill/>
          <a:ln w="2381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05" name="Line 26"/>
          <p:cNvSpPr>
            <a:spLocks noChangeShapeType="1"/>
          </p:cNvSpPr>
          <p:nvPr/>
        </p:nvSpPr>
        <p:spPr bwMode="auto">
          <a:xfrm flipH="1" flipV="1">
            <a:off x="7669213" y="2198688"/>
            <a:ext cx="20637" cy="309562"/>
          </a:xfrm>
          <a:prstGeom prst="line">
            <a:avLst/>
          </a:prstGeom>
          <a:noFill/>
          <a:ln w="2381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06" name="Freeform 27"/>
          <p:cNvSpPr>
            <a:spLocks/>
          </p:cNvSpPr>
          <p:nvPr/>
        </p:nvSpPr>
        <p:spPr bwMode="auto">
          <a:xfrm>
            <a:off x="7477125" y="2317750"/>
            <a:ext cx="142875" cy="47625"/>
          </a:xfrm>
          <a:custGeom>
            <a:avLst/>
            <a:gdLst>
              <a:gd name="T0" fmla="*/ 0 w 6"/>
              <a:gd name="T1" fmla="*/ 47625 h 2"/>
              <a:gd name="T2" fmla="*/ 142875 w 6"/>
              <a:gd name="T3" fmla="*/ 23813 h 2"/>
              <a:gd name="T4" fmla="*/ 0 w 6"/>
              <a:gd name="T5" fmla="*/ 0 h 2"/>
              <a:gd name="T6" fmla="*/ 0 w 6"/>
              <a:gd name="T7" fmla="*/ 23813 h 2"/>
              <a:gd name="T8" fmla="*/ 0 w 6"/>
              <a:gd name="T9" fmla="*/ 47625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07" name="Freeform 28"/>
          <p:cNvSpPr>
            <a:spLocks/>
          </p:cNvSpPr>
          <p:nvPr/>
        </p:nvSpPr>
        <p:spPr bwMode="auto">
          <a:xfrm>
            <a:off x="7477125" y="2317750"/>
            <a:ext cx="142875" cy="47625"/>
          </a:xfrm>
          <a:custGeom>
            <a:avLst/>
            <a:gdLst>
              <a:gd name="T0" fmla="*/ 0 w 90"/>
              <a:gd name="T1" fmla="*/ 47625 h 30"/>
              <a:gd name="T2" fmla="*/ 142875 w 90"/>
              <a:gd name="T3" fmla="*/ 23813 h 30"/>
              <a:gd name="T4" fmla="*/ 0 w 90"/>
              <a:gd name="T5" fmla="*/ 0 h 30"/>
              <a:gd name="T6" fmla="*/ 0 w 90"/>
              <a:gd name="T7" fmla="*/ 23813 h 30"/>
              <a:gd name="T8" fmla="*/ 0 w 90"/>
              <a:gd name="T9" fmla="*/ 47625 h 30"/>
              <a:gd name="T10" fmla="*/ 0 60000 65536"/>
              <a:gd name="T11" fmla="*/ 0 60000 65536"/>
              <a:gd name="T12" fmla="*/ 0 60000 65536"/>
              <a:gd name="T13" fmla="*/ 0 60000 65536"/>
              <a:gd name="T14" fmla="*/ 0 60000 65536"/>
              <a:gd name="T15" fmla="*/ 0 w 90"/>
              <a:gd name="T16" fmla="*/ 0 h 30"/>
              <a:gd name="T17" fmla="*/ 90 w 90"/>
              <a:gd name="T18" fmla="*/ 30 h 30"/>
            </a:gdLst>
            <a:ahLst/>
            <a:cxnLst>
              <a:cxn ang="T10">
                <a:pos x="T0" y="T1"/>
              </a:cxn>
              <a:cxn ang="T11">
                <a:pos x="T2" y="T3"/>
              </a:cxn>
              <a:cxn ang="T12">
                <a:pos x="T4" y="T5"/>
              </a:cxn>
              <a:cxn ang="T13">
                <a:pos x="T6" y="T7"/>
              </a:cxn>
              <a:cxn ang="T14">
                <a:pos x="T8" y="T9"/>
              </a:cxn>
            </a:cxnLst>
            <a:rect l="T15" t="T16" r="T17" b="T18"/>
            <a:pathLst>
              <a:path w="90" h="30">
                <a:moveTo>
                  <a:pt x="0" y="30"/>
                </a:moveTo>
                <a:lnTo>
                  <a:pt x="90" y="15"/>
                </a:lnTo>
                <a:lnTo>
                  <a:pt x="0" y="0"/>
                </a:lnTo>
                <a:lnTo>
                  <a:pt x="0" y="15"/>
                </a:lnTo>
                <a:lnTo>
                  <a:pt x="0" y="30"/>
                </a:lnTo>
                <a:close/>
              </a:path>
            </a:pathLst>
          </a:custGeom>
          <a:solidFill>
            <a:srgbClr val="000000"/>
          </a:solidFill>
          <a:ln w="0">
            <a:solidFill>
              <a:srgbClr val="000000"/>
            </a:solidFill>
            <a:round/>
            <a:headEnd/>
            <a:tailEnd/>
          </a:ln>
        </p:spPr>
        <p:txBody>
          <a:bodyPr/>
          <a:lstStyle/>
          <a:p>
            <a:endParaRPr lang="en-IN"/>
          </a:p>
        </p:txBody>
      </p:sp>
      <p:sp>
        <p:nvSpPr>
          <p:cNvPr id="20508" name="Line 29"/>
          <p:cNvSpPr>
            <a:spLocks noChangeShapeType="1"/>
          </p:cNvSpPr>
          <p:nvPr/>
        </p:nvSpPr>
        <p:spPr bwMode="auto">
          <a:xfrm flipH="1">
            <a:off x="5026025" y="2341563"/>
            <a:ext cx="2451100" cy="1587"/>
          </a:xfrm>
          <a:prstGeom prst="line">
            <a:avLst/>
          </a:prstGeom>
          <a:noFill/>
          <a:ln w="2381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09" name="Freeform 30"/>
          <p:cNvSpPr>
            <a:spLocks/>
          </p:cNvSpPr>
          <p:nvPr/>
        </p:nvSpPr>
        <p:spPr bwMode="auto">
          <a:xfrm>
            <a:off x="1528763" y="2317750"/>
            <a:ext cx="142875" cy="47625"/>
          </a:xfrm>
          <a:custGeom>
            <a:avLst/>
            <a:gdLst>
              <a:gd name="T0" fmla="*/ 142875 w 6"/>
              <a:gd name="T1" fmla="*/ 0 h 2"/>
              <a:gd name="T2" fmla="*/ 0 w 6"/>
              <a:gd name="T3" fmla="*/ 23813 h 2"/>
              <a:gd name="T4" fmla="*/ 142875 w 6"/>
              <a:gd name="T5" fmla="*/ 47625 h 2"/>
              <a:gd name="T6" fmla="*/ 142875 w 6"/>
              <a:gd name="T7" fmla="*/ 23813 h 2"/>
              <a:gd name="T8" fmla="*/ 142875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10" name="Freeform 31"/>
          <p:cNvSpPr>
            <a:spLocks/>
          </p:cNvSpPr>
          <p:nvPr/>
        </p:nvSpPr>
        <p:spPr bwMode="auto">
          <a:xfrm>
            <a:off x="1528763" y="2317750"/>
            <a:ext cx="142875" cy="47625"/>
          </a:xfrm>
          <a:custGeom>
            <a:avLst/>
            <a:gdLst>
              <a:gd name="T0" fmla="*/ 142875 w 90"/>
              <a:gd name="T1" fmla="*/ 0 h 30"/>
              <a:gd name="T2" fmla="*/ 0 w 90"/>
              <a:gd name="T3" fmla="*/ 23813 h 30"/>
              <a:gd name="T4" fmla="*/ 142875 w 90"/>
              <a:gd name="T5" fmla="*/ 47625 h 30"/>
              <a:gd name="T6" fmla="*/ 142875 w 90"/>
              <a:gd name="T7" fmla="*/ 23813 h 30"/>
              <a:gd name="T8" fmla="*/ 142875 w 90"/>
              <a:gd name="T9" fmla="*/ 0 h 30"/>
              <a:gd name="T10" fmla="*/ 0 60000 65536"/>
              <a:gd name="T11" fmla="*/ 0 60000 65536"/>
              <a:gd name="T12" fmla="*/ 0 60000 65536"/>
              <a:gd name="T13" fmla="*/ 0 60000 65536"/>
              <a:gd name="T14" fmla="*/ 0 60000 65536"/>
              <a:gd name="T15" fmla="*/ 0 w 90"/>
              <a:gd name="T16" fmla="*/ 0 h 30"/>
              <a:gd name="T17" fmla="*/ 90 w 90"/>
              <a:gd name="T18" fmla="*/ 30 h 30"/>
            </a:gdLst>
            <a:ahLst/>
            <a:cxnLst>
              <a:cxn ang="T10">
                <a:pos x="T0" y="T1"/>
              </a:cxn>
              <a:cxn ang="T11">
                <a:pos x="T2" y="T3"/>
              </a:cxn>
              <a:cxn ang="T12">
                <a:pos x="T4" y="T5"/>
              </a:cxn>
              <a:cxn ang="T13">
                <a:pos x="T6" y="T7"/>
              </a:cxn>
              <a:cxn ang="T14">
                <a:pos x="T8" y="T9"/>
              </a:cxn>
            </a:cxnLst>
            <a:rect l="T15" t="T16" r="T17" b="T18"/>
            <a:pathLst>
              <a:path w="90" h="30">
                <a:moveTo>
                  <a:pt x="90" y="0"/>
                </a:moveTo>
                <a:lnTo>
                  <a:pt x="0" y="15"/>
                </a:lnTo>
                <a:lnTo>
                  <a:pt x="90" y="30"/>
                </a:lnTo>
                <a:lnTo>
                  <a:pt x="90" y="15"/>
                </a:lnTo>
                <a:lnTo>
                  <a:pt x="90" y="0"/>
                </a:lnTo>
                <a:close/>
              </a:path>
            </a:pathLst>
          </a:custGeom>
          <a:solidFill>
            <a:srgbClr val="000000"/>
          </a:solidFill>
          <a:ln w="0">
            <a:solidFill>
              <a:srgbClr val="000000"/>
            </a:solidFill>
            <a:round/>
            <a:headEnd/>
            <a:tailEnd/>
          </a:ln>
        </p:spPr>
        <p:txBody>
          <a:bodyPr/>
          <a:lstStyle/>
          <a:p>
            <a:endParaRPr lang="en-IN"/>
          </a:p>
        </p:txBody>
      </p:sp>
      <p:sp>
        <p:nvSpPr>
          <p:cNvPr id="20511" name="Line 32"/>
          <p:cNvSpPr>
            <a:spLocks noChangeShapeType="1"/>
          </p:cNvSpPr>
          <p:nvPr/>
        </p:nvSpPr>
        <p:spPr bwMode="auto">
          <a:xfrm>
            <a:off x="1671638" y="2341563"/>
            <a:ext cx="2451100" cy="1587"/>
          </a:xfrm>
          <a:prstGeom prst="line">
            <a:avLst/>
          </a:prstGeom>
          <a:noFill/>
          <a:ln w="2381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12" name="Rectangle 33"/>
          <p:cNvSpPr>
            <a:spLocks noChangeArrowheads="1"/>
          </p:cNvSpPr>
          <p:nvPr/>
        </p:nvSpPr>
        <p:spPr bwMode="auto">
          <a:xfrm>
            <a:off x="4289425" y="2198688"/>
            <a:ext cx="638175"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32 bits</a:t>
            </a:r>
            <a:endParaRPr lang="en-CA" altLang="zh-CN" sz="2400">
              <a:latin typeface="Times New Roman" pitchFamily="18" charset="0"/>
              <a:ea typeface="SimSun" pitchFamily="2" charset="-122"/>
            </a:endParaRPr>
          </a:p>
        </p:txBody>
      </p:sp>
      <p:sp>
        <p:nvSpPr>
          <p:cNvPr id="20513" name="Line 34"/>
          <p:cNvSpPr>
            <a:spLocks noChangeShapeType="1"/>
          </p:cNvSpPr>
          <p:nvPr/>
        </p:nvSpPr>
        <p:spPr bwMode="auto">
          <a:xfrm flipV="1">
            <a:off x="3027363" y="5078413"/>
            <a:ext cx="1587" cy="452437"/>
          </a:xfrm>
          <a:prstGeom prst="line">
            <a:avLst/>
          </a:prstGeom>
          <a:noFill/>
          <a:ln w="23813">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14" name="Line 35"/>
          <p:cNvSpPr>
            <a:spLocks noChangeShapeType="1"/>
          </p:cNvSpPr>
          <p:nvPr/>
        </p:nvSpPr>
        <p:spPr bwMode="auto">
          <a:xfrm flipV="1">
            <a:off x="4575175" y="5078413"/>
            <a:ext cx="1588" cy="452437"/>
          </a:xfrm>
          <a:prstGeom prst="line">
            <a:avLst/>
          </a:prstGeom>
          <a:noFill/>
          <a:ln w="23813">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15" name="Line 36"/>
          <p:cNvSpPr>
            <a:spLocks noChangeShapeType="1"/>
          </p:cNvSpPr>
          <p:nvPr/>
        </p:nvSpPr>
        <p:spPr bwMode="auto">
          <a:xfrm flipV="1">
            <a:off x="6121400" y="5078413"/>
            <a:ext cx="1588" cy="452437"/>
          </a:xfrm>
          <a:prstGeom prst="line">
            <a:avLst/>
          </a:prstGeom>
          <a:noFill/>
          <a:ln w="23813">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16" name="Rectangle 37"/>
          <p:cNvSpPr>
            <a:spLocks noChangeArrowheads="1"/>
          </p:cNvSpPr>
          <p:nvPr/>
        </p:nvSpPr>
        <p:spPr bwMode="auto">
          <a:xfrm>
            <a:off x="1481138" y="5078413"/>
            <a:ext cx="6186487" cy="452437"/>
          </a:xfrm>
          <a:prstGeom prst="rect">
            <a:avLst/>
          </a:prstGeom>
          <a:noFill/>
          <a:ln w="23813">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0517" name="Rectangle 38"/>
          <p:cNvSpPr>
            <a:spLocks noChangeArrowheads="1"/>
          </p:cNvSpPr>
          <p:nvPr/>
        </p:nvSpPr>
        <p:spPr bwMode="auto">
          <a:xfrm>
            <a:off x="2028825" y="5126038"/>
            <a:ext cx="517525"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8 bits</a:t>
            </a:r>
            <a:endParaRPr lang="en-CA" altLang="zh-CN" sz="2400">
              <a:latin typeface="Times New Roman" pitchFamily="18" charset="0"/>
              <a:ea typeface="SimSun" pitchFamily="2" charset="-122"/>
            </a:endParaRPr>
          </a:p>
        </p:txBody>
      </p:sp>
      <p:sp>
        <p:nvSpPr>
          <p:cNvPr id="20518" name="Rectangle 39"/>
          <p:cNvSpPr>
            <a:spLocks noChangeArrowheads="1"/>
          </p:cNvSpPr>
          <p:nvPr/>
        </p:nvSpPr>
        <p:spPr bwMode="auto">
          <a:xfrm>
            <a:off x="3575050" y="5126038"/>
            <a:ext cx="517525"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8 bits</a:t>
            </a:r>
            <a:endParaRPr lang="en-CA" altLang="zh-CN" sz="2400">
              <a:latin typeface="Times New Roman" pitchFamily="18" charset="0"/>
              <a:ea typeface="SimSun" pitchFamily="2" charset="-122"/>
            </a:endParaRPr>
          </a:p>
        </p:txBody>
      </p:sp>
      <p:sp>
        <p:nvSpPr>
          <p:cNvPr id="20519" name="Rectangle 40"/>
          <p:cNvSpPr>
            <a:spLocks noChangeArrowheads="1"/>
          </p:cNvSpPr>
          <p:nvPr/>
        </p:nvSpPr>
        <p:spPr bwMode="auto">
          <a:xfrm>
            <a:off x="5121275" y="5126038"/>
            <a:ext cx="517525"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8 bits</a:t>
            </a:r>
            <a:endParaRPr lang="en-CA" altLang="zh-CN" sz="2400">
              <a:latin typeface="Times New Roman" pitchFamily="18" charset="0"/>
              <a:ea typeface="SimSun" pitchFamily="2" charset="-122"/>
            </a:endParaRPr>
          </a:p>
        </p:txBody>
      </p:sp>
      <p:sp>
        <p:nvSpPr>
          <p:cNvPr id="20520" name="Rectangle 41"/>
          <p:cNvSpPr>
            <a:spLocks noChangeArrowheads="1"/>
          </p:cNvSpPr>
          <p:nvPr/>
        </p:nvSpPr>
        <p:spPr bwMode="auto">
          <a:xfrm>
            <a:off x="6645275" y="5126038"/>
            <a:ext cx="517525"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8 bits</a:t>
            </a:r>
            <a:endParaRPr lang="en-CA" altLang="zh-CN" sz="2400">
              <a:latin typeface="Times New Roman" pitchFamily="18" charset="0"/>
              <a:ea typeface="SimSun" pitchFamily="2" charset="-122"/>
            </a:endParaRPr>
          </a:p>
        </p:txBody>
      </p:sp>
      <p:sp>
        <p:nvSpPr>
          <p:cNvPr id="20521" name="Line 42"/>
          <p:cNvSpPr>
            <a:spLocks noChangeShapeType="1"/>
          </p:cNvSpPr>
          <p:nvPr/>
        </p:nvSpPr>
        <p:spPr bwMode="auto">
          <a:xfrm flipV="1">
            <a:off x="7667625" y="2651125"/>
            <a:ext cx="1588" cy="452438"/>
          </a:xfrm>
          <a:prstGeom prst="line">
            <a:avLst/>
          </a:prstGeom>
          <a:noFill/>
          <a:ln w="23813">
            <a:solidFill>
              <a:schemeClr val="tx1"/>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522" name="Freeform 43"/>
          <p:cNvSpPr>
            <a:spLocks/>
          </p:cNvSpPr>
          <p:nvPr/>
        </p:nvSpPr>
        <p:spPr bwMode="auto">
          <a:xfrm>
            <a:off x="1695450" y="3222625"/>
            <a:ext cx="47625" cy="142875"/>
          </a:xfrm>
          <a:custGeom>
            <a:avLst/>
            <a:gdLst>
              <a:gd name="T0" fmla="*/ 47625 w 2"/>
              <a:gd name="T1" fmla="*/ 142875 h 6"/>
              <a:gd name="T2" fmla="*/ 23813 w 2"/>
              <a:gd name="T3" fmla="*/ 0 h 6"/>
              <a:gd name="T4" fmla="*/ 0 w 2"/>
              <a:gd name="T5" fmla="*/ 142875 h 6"/>
              <a:gd name="T6" fmla="*/ 23813 w 2"/>
              <a:gd name="T7" fmla="*/ 142875 h 6"/>
              <a:gd name="T8" fmla="*/ 47625 w 2"/>
              <a:gd name="T9" fmla="*/ 142875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23" name="Freeform 44"/>
          <p:cNvSpPr>
            <a:spLocks/>
          </p:cNvSpPr>
          <p:nvPr/>
        </p:nvSpPr>
        <p:spPr bwMode="auto">
          <a:xfrm>
            <a:off x="1695450" y="3222625"/>
            <a:ext cx="47625" cy="142875"/>
          </a:xfrm>
          <a:custGeom>
            <a:avLst/>
            <a:gdLst>
              <a:gd name="T0" fmla="*/ 47625 w 30"/>
              <a:gd name="T1" fmla="*/ 142875 h 90"/>
              <a:gd name="T2" fmla="*/ 23813 w 30"/>
              <a:gd name="T3" fmla="*/ 0 h 90"/>
              <a:gd name="T4" fmla="*/ 0 w 30"/>
              <a:gd name="T5" fmla="*/ 142875 h 90"/>
              <a:gd name="T6" fmla="*/ 23813 w 30"/>
              <a:gd name="T7" fmla="*/ 142875 h 90"/>
              <a:gd name="T8" fmla="*/ 47625 w 30"/>
              <a:gd name="T9" fmla="*/ 142875 h 90"/>
              <a:gd name="T10" fmla="*/ 0 60000 65536"/>
              <a:gd name="T11" fmla="*/ 0 60000 65536"/>
              <a:gd name="T12" fmla="*/ 0 60000 65536"/>
              <a:gd name="T13" fmla="*/ 0 60000 65536"/>
              <a:gd name="T14" fmla="*/ 0 60000 65536"/>
              <a:gd name="T15" fmla="*/ 0 w 30"/>
              <a:gd name="T16" fmla="*/ 0 h 90"/>
              <a:gd name="T17" fmla="*/ 30 w 30"/>
              <a:gd name="T18" fmla="*/ 90 h 90"/>
            </a:gdLst>
            <a:ahLst/>
            <a:cxnLst>
              <a:cxn ang="T10">
                <a:pos x="T0" y="T1"/>
              </a:cxn>
              <a:cxn ang="T11">
                <a:pos x="T2" y="T3"/>
              </a:cxn>
              <a:cxn ang="T12">
                <a:pos x="T4" y="T5"/>
              </a:cxn>
              <a:cxn ang="T13">
                <a:pos x="T6" y="T7"/>
              </a:cxn>
              <a:cxn ang="T14">
                <a:pos x="T8" y="T9"/>
              </a:cxn>
            </a:cxnLst>
            <a:rect l="T15" t="T16" r="T17" b="T18"/>
            <a:pathLst>
              <a:path w="30" h="90">
                <a:moveTo>
                  <a:pt x="30" y="90"/>
                </a:moveTo>
                <a:lnTo>
                  <a:pt x="15" y="0"/>
                </a:lnTo>
                <a:lnTo>
                  <a:pt x="0" y="90"/>
                </a:lnTo>
                <a:lnTo>
                  <a:pt x="15" y="90"/>
                </a:lnTo>
                <a:lnTo>
                  <a:pt x="30" y="90"/>
                </a:lnTo>
                <a:close/>
              </a:path>
            </a:pathLst>
          </a:custGeom>
          <a:solidFill>
            <a:srgbClr val="000000"/>
          </a:solidFill>
          <a:ln w="0">
            <a:solidFill>
              <a:srgbClr val="000000"/>
            </a:solidFill>
            <a:round/>
            <a:headEnd/>
            <a:tailEnd/>
          </a:ln>
        </p:spPr>
        <p:txBody>
          <a:bodyPr/>
          <a:lstStyle/>
          <a:p>
            <a:endParaRPr lang="en-IN"/>
          </a:p>
        </p:txBody>
      </p:sp>
      <p:sp>
        <p:nvSpPr>
          <p:cNvPr id="20524" name="Freeform 45"/>
          <p:cNvSpPr>
            <a:spLocks/>
          </p:cNvSpPr>
          <p:nvPr/>
        </p:nvSpPr>
        <p:spPr bwMode="auto">
          <a:xfrm>
            <a:off x="1719263" y="3365500"/>
            <a:ext cx="381000" cy="166688"/>
          </a:xfrm>
          <a:custGeom>
            <a:avLst/>
            <a:gdLst>
              <a:gd name="T0" fmla="*/ 0 w 16"/>
              <a:gd name="T1" fmla="*/ 0 h 7"/>
              <a:gd name="T2" fmla="*/ 0 w 16"/>
              <a:gd name="T3" fmla="*/ 47625 h 7"/>
              <a:gd name="T4" fmla="*/ 0 w 16"/>
              <a:gd name="T5" fmla="*/ 166688 h 7"/>
              <a:gd name="T6" fmla="*/ 166687 w 16"/>
              <a:gd name="T7" fmla="*/ 166688 h 7"/>
              <a:gd name="T8" fmla="*/ 381000 w 16"/>
              <a:gd name="T9" fmla="*/ 166688 h 7"/>
              <a:gd name="T10" fmla="*/ 0 60000 65536"/>
              <a:gd name="T11" fmla="*/ 0 60000 65536"/>
              <a:gd name="T12" fmla="*/ 0 60000 65536"/>
              <a:gd name="T13" fmla="*/ 0 60000 65536"/>
              <a:gd name="T14" fmla="*/ 0 60000 65536"/>
              <a:gd name="T15" fmla="*/ 0 w 16"/>
              <a:gd name="T16" fmla="*/ 0 h 7"/>
              <a:gd name="T17" fmla="*/ 16 w 16"/>
              <a:gd name="T18" fmla="*/ 7 h 7"/>
            </a:gdLst>
            <a:ahLst/>
            <a:cxnLst>
              <a:cxn ang="T10">
                <a:pos x="T0" y="T1"/>
              </a:cxn>
              <a:cxn ang="T11">
                <a:pos x="T2" y="T3"/>
              </a:cxn>
              <a:cxn ang="T12">
                <a:pos x="T4" y="T5"/>
              </a:cxn>
              <a:cxn ang="T13">
                <a:pos x="T6" y="T7"/>
              </a:cxn>
              <a:cxn ang="T14">
                <a:pos x="T8" y="T9"/>
              </a:cxn>
            </a:cxnLst>
            <a:rect l="T15" t="T16" r="T17" b="T18"/>
            <a:pathLst>
              <a:path w="16" h="7">
                <a:moveTo>
                  <a:pt x="0" y="0"/>
                </a:moveTo>
                <a:lnTo>
                  <a:pt x="0" y="2"/>
                </a:lnTo>
                <a:lnTo>
                  <a:pt x="0" y="7"/>
                </a:lnTo>
                <a:lnTo>
                  <a:pt x="7" y="7"/>
                </a:lnTo>
                <a:lnTo>
                  <a:pt x="16" y="7"/>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25" name="Rectangle 46"/>
          <p:cNvSpPr>
            <a:spLocks noChangeArrowheads="1"/>
          </p:cNvSpPr>
          <p:nvPr/>
        </p:nvSpPr>
        <p:spPr bwMode="auto">
          <a:xfrm>
            <a:off x="1600200" y="2698750"/>
            <a:ext cx="1206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i="1">
                <a:solidFill>
                  <a:srgbClr val="000000"/>
                </a:solidFill>
                <a:latin typeface="Nimbus Roman No9 L"/>
                <a:ea typeface="SimSun" pitchFamily="2" charset="-122"/>
              </a:rPr>
              <a:t>b</a:t>
            </a:r>
            <a:endParaRPr lang="en-CA" altLang="zh-CN" sz="2400">
              <a:latin typeface="Times New Roman" pitchFamily="18" charset="0"/>
              <a:ea typeface="SimSun" pitchFamily="2" charset="-122"/>
            </a:endParaRPr>
          </a:p>
        </p:txBody>
      </p:sp>
      <p:sp>
        <p:nvSpPr>
          <p:cNvPr id="20526" name="Rectangle 47"/>
          <p:cNvSpPr>
            <a:spLocks noChangeArrowheads="1"/>
          </p:cNvSpPr>
          <p:nvPr/>
        </p:nvSpPr>
        <p:spPr bwMode="auto">
          <a:xfrm>
            <a:off x="1719263" y="2817813"/>
            <a:ext cx="184150"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300">
                <a:solidFill>
                  <a:srgbClr val="000000"/>
                </a:solidFill>
                <a:latin typeface="Nimbus Roman No9 L"/>
                <a:ea typeface="SimSun" pitchFamily="2" charset="-122"/>
              </a:rPr>
              <a:t>31</a:t>
            </a:r>
            <a:endParaRPr lang="en-CA" altLang="zh-CN" sz="2400">
              <a:latin typeface="Times New Roman" pitchFamily="18" charset="0"/>
              <a:ea typeface="SimSun" pitchFamily="2" charset="-122"/>
            </a:endParaRPr>
          </a:p>
        </p:txBody>
      </p:sp>
      <p:sp>
        <p:nvSpPr>
          <p:cNvPr id="20527" name="Rectangle 48"/>
          <p:cNvSpPr>
            <a:spLocks noChangeArrowheads="1"/>
          </p:cNvSpPr>
          <p:nvPr/>
        </p:nvSpPr>
        <p:spPr bwMode="auto">
          <a:xfrm>
            <a:off x="2052638" y="2698750"/>
            <a:ext cx="1206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i="1">
                <a:solidFill>
                  <a:srgbClr val="000000"/>
                </a:solidFill>
                <a:latin typeface="Nimbus Roman No9 L"/>
                <a:ea typeface="SimSun" pitchFamily="2" charset="-122"/>
              </a:rPr>
              <a:t>b</a:t>
            </a:r>
            <a:endParaRPr lang="en-CA" altLang="zh-CN" sz="2400">
              <a:latin typeface="Times New Roman" pitchFamily="18" charset="0"/>
              <a:ea typeface="SimSun" pitchFamily="2" charset="-122"/>
            </a:endParaRPr>
          </a:p>
        </p:txBody>
      </p:sp>
      <p:sp>
        <p:nvSpPr>
          <p:cNvPr id="20528" name="Rectangle 49"/>
          <p:cNvSpPr>
            <a:spLocks noChangeArrowheads="1"/>
          </p:cNvSpPr>
          <p:nvPr/>
        </p:nvSpPr>
        <p:spPr bwMode="auto">
          <a:xfrm>
            <a:off x="2171700" y="2817813"/>
            <a:ext cx="184150"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300">
                <a:solidFill>
                  <a:srgbClr val="000000"/>
                </a:solidFill>
                <a:latin typeface="Nimbus Roman No9 L"/>
                <a:ea typeface="SimSun" pitchFamily="2" charset="-122"/>
              </a:rPr>
              <a:t>30</a:t>
            </a:r>
            <a:endParaRPr lang="en-CA" altLang="zh-CN" sz="2400">
              <a:latin typeface="Times New Roman" pitchFamily="18" charset="0"/>
              <a:ea typeface="SimSun" pitchFamily="2" charset="-122"/>
            </a:endParaRPr>
          </a:p>
        </p:txBody>
      </p:sp>
      <p:sp>
        <p:nvSpPr>
          <p:cNvPr id="20529" name="Rectangle 50"/>
          <p:cNvSpPr>
            <a:spLocks noChangeArrowheads="1"/>
          </p:cNvSpPr>
          <p:nvPr/>
        </p:nvSpPr>
        <p:spPr bwMode="auto">
          <a:xfrm>
            <a:off x="6881813" y="2698750"/>
            <a:ext cx="1206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i="1">
                <a:solidFill>
                  <a:srgbClr val="000000"/>
                </a:solidFill>
                <a:latin typeface="Nimbus Roman No9 L"/>
                <a:ea typeface="SimSun" pitchFamily="2" charset="-122"/>
              </a:rPr>
              <a:t>b</a:t>
            </a:r>
            <a:endParaRPr lang="en-CA" altLang="zh-CN" sz="2400">
              <a:latin typeface="Times New Roman" pitchFamily="18" charset="0"/>
              <a:ea typeface="SimSun" pitchFamily="2" charset="-122"/>
            </a:endParaRPr>
          </a:p>
        </p:txBody>
      </p:sp>
      <p:sp>
        <p:nvSpPr>
          <p:cNvPr id="20530" name="Rectangle 51"/>
          <p:cNvSpPr>
            <a:spLocks noChangeArrowheads="1"/>
          </p:cNvSpPr>
          <p:nvPr/>
        </p:nvSpPr>
        <p:spPr bwMode="auto">
          <a:xfrm>
            <a:off x="7000875" y="2817813"/>
            <a:ext cx="92075"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300">
                <a:solidFill>
                  <a:srgbClr val="000000"/>
                </a:solidFill>
                <a:latin typeface="Nimbus Roman No9 L"/>
                <a:ea typeface="SimSun" pitchFamily="2" charset="-122"/>
              </a:rPr>
              <a:t>1</a:t>
            </a:r>
            <a:endParaRPr lang="en-CA" altLang="zh-CN" sz="2400">
              <a:latin typeface="Times New Roman" pitchFamily="18" charset="0"/>
              <a:ea typeface="SimSun" pitchFamily="2" charset="-122"/>
            </a:endParaRPr>
          </a:p>
        </p:txBody>
      </p:sp>
      <p:sp>
        <p:nvSpPr>
          <p:cNvPr id="20531" name="Rectangle 52"/>
          <p:cNvSpPr>
            <a:spLocks noChangeArrowheads="1"/>
          </p:cNvSpPr>
          <p:nvPr/>
        </p:nvSpPr>
        <p:spPr bwMode="auto">
          <a:xfrm>
            <a:off x="7334250" y="2698750"/>
            <a:ext cx="1206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i="1">
                <a:solidFill>
                  <a:srgbClr val="000000"/>
                </a:solidFill>
                <a:latin typeface="Nimbus Roman No9 L"/>
                <a:ea typeface="SimSun" pitchFamily="2" charset="-122"/>
              </a:rPr>
              <a:t>b</a:t>
            </a:r>
            <a:endParaRPr lang="en-CA" altLang="zh-CN" sz="2400">
              <a:latin typeface="Times New Roman" pitchFamily="18" charset="0"/>
              <a:ea typeface="SimSun" pitchFamily="2" charset="-122"/>
            </a:endParaRPr>
          </a:p>
        </p:txBody>
      </p:sp>
      <p:sp>
        <p:nvSpPr>
          <p:cNvPr id="20532" name="Rectangle 53"/>
          <p:cNvSpPr>
            <a:spLocks noChangeArrowheads="1"/>
          </p:cNvSpPr>
          <p:nvPr/>
        </p:nvSpPr>
        <p:spPr bwMode="auto">
          <a:xfrm>
            <a:off x="7453313" y="2817813"/>
            <a:ext cx="92075"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300">
                <a:solidFill>
                  <a:srgbClr val="000000"/>
                </a:solidFill>
                <a:latin typeface="Nimbus Roman No9 L"/>
                <a:ea typeface="SimSun" pitchFamily="2" charset="-122"/>
              </a:rPr>
              <a:t>0</a:t>
            </a:r>
            <a:endParaRPr lang="en-CA" altLang="zh-CN" sz="2400">
              <a:latin typeface="Times New Roman" pitchFamily="18" charset="0"/>
              <a:ea typeface="SimSun" pitchFamily="2" charset="-122"/>
            </a:endParaRPr>
          </a:p>
        </p:txBody>
      </p:sp>
      <p:sp>
        <p:nvSpPr>
          <p:cNvPr id="20533" name="Rectangle 54"/>
          <p:cNvSpPr>
            <a:spLocks noChangeArrowheads="1"/>
          </p:cNvSpPr>
          <p:nvPr/>
        </p:nvSpPr>
        <p:spPr bwMode="auto">
          <a:xfrm>
            <a:off x="3146425" y="3365500"/>
            <a:ext cx="1206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i="1">
                <a:solidFill>
                  <a:srgbClr val="000000"/>
                </a:solidFill>
                <a:latin typeface="Nimbus Roman No9 L"/>
                <a:ea typeface="SimSun" pitchFamily="2" charset="-122"/>
              </a:rPr>
              <a:t>b</a:t>
            </a:r>
            <a:endParaRPr lang="en-CA" altLang="zh-CN" sz="2400">
              <a:latin typeface="Times New Roman" pitchFamily="18" charset="0"/>
              <a:ea typeface="SimSun" pitchFamily="2" charset="-122"/>
            </a:endParaRPr>
          </a:p>
        </p:txBody>
      </p:sp>
      <p:sp>
        <p:nvSpPr>
          <p:cNvPr id="20534" name="Rectangle 55"/>
          <p:cNvSpPr>
            <a:spLocks noChangeArrowheads="1"/>
          </p:cNvSpPr>
          <p:nvPr/>
        </p:nvSpPr>
        <p:spPr bwMode="auto">
          <a:xfrm>
            <a:off x="3265488" y="3482975"/>
            <a:ext cx="184150"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300">
                <a:solidFill>
                  <a:srgbClr val="000000"/>
                </a:solidFill>
                <a:latin typeface="Nimbus Roman No9 L"/>
                <a:ea typeface="SimSun" pitchFamily="2" charset="-122"/>
              </a:rPr>
              <a:t>31</a:t>
            </a:r>
            <a:endParaRPr lang="en-CA" altLang="zh-CN" sz="2400">
              <a:latin typeface="Times New Roman" pitchFamily="18" charset="0"/>
              <a:ea typeface="SimSun" pitchFamily="2" charset="-122"/>
            </a:endParaRPr>
          </a:p>
        </p:txBody>
      </p:sp>
      <p:sp>
        <p:nvSpPr>
          <p:cNvPr id="20535" name="Rectangle 56"/>
          <p:cNvSpPr>
            <a:spLocks noChangeArrowheads="1"/>
          </p:cNvSpPr>
          <p:nvPr/>
        </p:nvSpPr>
        <p:spPr bwMode="auto">
          <a:xfrm>
            <a:off x="3670300" y="3365500"/>
            <a:ext cx="1206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0</a:t>
            </a:r>
            <a:endParaRPr lang="en-CA" altLang="zh-CN" sz="2400">
              <a:latin typeface="Times New Roman" pitchFamily="18" charset="0"/>
              <a:ea typeface="SimSun" pitchFamily="2" charset="-122"/>
            </a:endParaRPr>
          </a:p>
        </p:txBody>
      </p:sp>
      <p:sp>
        <p:nvSpPr>
          <p:cNvPr id="20536" name="Rectangle 57"/>
          <p:cNvSpPr>
            <a:spLocks noChangeArrowheads="1"/>
          </p:cNvSpPr>
          <p:nvPr/>
        </p:nvSpPr>
        <p:spPr bwMode="auto">
          <a:xfrm>
            <a:off x="3432175" y="3365500"/>
            <a:ext cx="125413"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a:t>
            </a:r>
            <a:endParaRPr lang="en-CA" altLang="zh-CN" sz="2400">
              <a:latin typeface="Times New Roman" pitchFamily="18" charset="0"/>
              <a:ea typeface="SimSun" pitchFamily="2" charset="-122"/>
            </a:endParaRPr>
          </a:p>
        </p:txBody>
      </p:sp>
      <p:sp>
        <p:nvSpPr>
          <p:cNvPr id="20537" name="Rectangle 58"/>
          <p:cNvSpPr>
            <a:spLocks noChangeArrowheads="1"/>
          </p:cNvSpPr>
          <p:nvPr/>
        </p:nvSpPr>
        <p:spPr bwMode="auto">
          <a:xfrm>
            <a:off x="3146425" y="3673475"/>
            <a:ext cx="1206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i="1">
                <a:solidFill>
                  <a:srgbClr val="000000"/>
                </a:solidFill>
                <a:latin typeface="Nimbus Roman No9 L"/>
                <a:ea typeface="SimSun" pitchFamily="2" charset="-122"/>
              </a:rPr>
              <a:t>b</a:t>
            </a:r>
            <a:endParaRPr lang="en-CA" altLang="zh-CN" sz="2400">
              <a:latin typeface="Times New Roman" pitchFamily="18" charset="0"/>
              <a:ea typeface="SimSun" pitchFamily="2" charset="-122"/>
            </a:endParaRPr>
          </a:p>
        </p:txBody>
      </p:sp>
      <p:sp>
        <p:nvSpPr>
          <p:cNvPr id="20538" name="Rectangle 59"/>
          <p:cNvSpPr>
            <a:spLocks noChangeArrowheads="1"/>
          </p:cNvSpPr>
          <p:nvPr/>
        </p:nvSpPr>
        <p:spPr bwMode="auto">
          <a:xfrm>
            <a:off x="3265488" y="3792538"/>
            <a:ext cx="184150"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300">
                <a:solidFill>
                  <a:srgbClr val="000000"/>
                </a:solidFill>
                <a:latin typeface="Nimbus Roman No9 L"/>
                <a:ea typeface="SimSun" pitchFamily="2" charset="-122"/>
              </a:rPr>
              <a:t>31</a:t>
            </a:r>
            <a:endParaRPr lang="en-CA" altLang="zh-CN" sz="2400">
              <a:latin typeface="Times New Roman" pitchFamily="18" charset="0"/>
              <a:ea typeface="SimSun" pitchFamily="2" charset="-122"/>
            </a:endParaRPr>
          </a:p>
        </p:txBody>
      </p:sp>
      <p:sp>
        <p:nvSpPr>
          <p:cNvPr id="20539" name="Rectangle 60"/>
          <p:cNvSpPr>
            <a:spLocks noChangeArrowheads="1"/>
          </p:cNvSpPr>
          <p:nvPr/>
        </p:nvSpPr>
        <p:spPr bwMode="auto">
          <a:xfrm>
            <a:off x="3670300" y="3673475"/>
            <a:ext cx="120650"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1</a:t>
            </a:r>
            <a:endParaRPr lang="en-CA" altLang="zh-CN" sz="2400">
              <a:latin typeface="Times New Roman" pitchFamily="18" charset="0"/>
              <a:ea typeface="SimSun" pitchFamily="2" charset="-122"/>
            </a:endParaRPr>
          </a:p>
        </p:txBody>
      </p:sp>
      <p:sp>
        <p:nvSpPr>
          <p:cNvPr id="20540" name="Rectangle 61"/>
          <p:cNvSpPr>
            <a:spLocks noChangeArrowheads="1"/>
          </p:cNvSpPr>
          <p:nvPr/>
        </p:nvSpPr>
        <p:spPr bwMode="auto">
          <a:xfrm>
            <a:off x="3432175" y="3673475"/>
            <a:ext cx="125413" cy="25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CA" altLang="zh-CN" sz="1700">
                <a:solidFill>
                  <a:srgbClr val="000000"/>
                </a:solidFill>
                <a:latin typeface="Nimbus Roman No9 L"/>
                <a:ea typeface="SimSun" pitchFamily="2" charset="-122"/>
              </a:rPr>
              <a:t>=</a:t>
            </a:r>
            <a:endParaRPr lang="en-CA" altLang="zh-CN" sz="2400">
              <a:latin typeface="Times New Roman" pitchFamily="18" charset="0"/>
              <a:ea typeface="SimSun" pitchFamily="2" charset="-122"/>
            </a:endParaRPr>
          </a:p>
        </p:txBody>
      </p:sp>
      <p:sp>
        <p:nvSpPr>
          <p:cNvPr id="20541" name="Freeform 62"/>
          <p:cNvSpPr>
            <a:spLocks/>
          </p:cNvSpPr>
          <p:nvPr/>
        </p:nvSpPr>
        <p:spPr bwMode="auto">
          <a:xfrm>
            <a:off x="6881813" y="5697538"/>
            <a:ext cx="690562" cy="119062"/>
          </a:xfrm>
          <a:custGeom>
            <a:avLst/>
            <a:gdLst>
              <a:gd name="T0" fmla="*/ 690562 w 29"/>
              <a:gd name="T1" fmla="*/ 0 h 5"/>
              <a:gd name="T2" fmla="*/ 666750 w 29"/>
              <a:gd name="T3" fmla="*/ 23812 h 5"/>
              <a:gd name="T4" fmla="*/ 642937 w 29"/>
              <a:gd name="T5" fmla="*/ 47625 h 5"/>
              <a:gd name="T6" fmla="*/ 642937 w 29"/>
              <a:gd name="T7" fmla="*/ 47625 h 5"/>
              <a:gd name="T8" fmla="*/ 642937 w 29"/>
              <a:gd name="T9" fmla="*/ 47625 h 5"/>
              <a:gd name="T10" fmla="*/ 619125 w 29"/>
              <a:gd name="T11" fmla="*/ 47625 h 5"/>
              <a:gd name="T12" fmla="*/ 428625 w 29"/>
              <a:gd name="T13" fmla="*/ 47625 h 5"/>
              <a:gd name="T14" fmla="*/ 357187 w 29"/>
              <a:gd name="T15" fmla="*/ 47625 h 5"/>
              <a:gd name="T16" fmla="*/ 261937 w 29"/>
              <a:gd name="T17" fmla="*/ 47625 h 5"/>
              <a:gd name="T18" fmla="*/ 71437 w 29"/>
              <a:gd name="T19" fmla="*/ 47625 h 5"/>
              <a:gd name="T20" fmla="*/ 71437 w 29"/>
              <a:gd name="T21" fmla="*/ 47625 h 5"/>
              <a:gd name="T22" fmla="*/ 47625 w 29"/>
              <a:gd name="T23" fmla="*/ 47625 h 5"/>
              <a:gd name="T24" fmla="*/ 47625 w 29"/>
              <a:gd name="T25" fmla="*/ 47625 h 5"/>
              <a:gd name="T26" fmla="*/ 23812 w 29"/>
              <a:gd name="T27" fmla="*/ 71437 h 5"/>
              <a:gd name="T28" fmla="*/ 0 w 29"/>
              <a:gd name="T29" fmla="*/ 119062 h 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9"/>
              <a:gd name="T46" fmla="*/ 0 h 5"/>
              <a:gd name="T47" fmla="*/ 29 w 29"/>
              <a:gd name="T48" fmla="*/ 5 h 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9" h="5">
                <a:moveTo>
                  <a:pt x="29" y="0"/>
                </a:moveTo>
                <a:lnTo>
                  <a:pt x="28" y="1"/>
                </a:lnTo>
                <a:lnTo>
                  <a:pt x="27" y="2"/>
                </a:lnTo>
                <a:lnTo>
                  <a:pt x="26" y="2"/>
                </a:lnTo>
                <a:lnTo>
                  <a:pt x="18" y="2"/>
                </a:lnTo>
                <a:lnTo>
                  <a:pt x="15" y="2"/>
                </a:lnTo>
                <a:lnTo>
                  <a:pt x="11" y="2"/>
                </a:lnTo>
                <a:lnTo>
                  <a:pt x="3" y="2"/>
                </a:lnTo>
                <a:lnTo>
                  <a:pt x="2" y="2"/>
                </a:lnTo>
                <a:lnTo>
                  <a:pt x="1" y="3"/>
                </a:lnTo>
                <a:lnTo>
                  <a:pt x="0" y="5"/>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42" name="Freeform 63"/>
          <p:cNvSpPr>
            <a:spLocks/>
          </p:cNvSpPr>
          <p:nvPr/>
        </p:nvSpPr>
        <p:spPr bwMode="auto">
          <a:xfrm>
            <a:off x="6216650" y="5697538"/>
            <a:ext cx="665163" cy="119062"/>
          </a:xfrm>
          <a:custGeom>
            <a:avLst/>
            <a:gdLst>
              <a:gd name="T0" fmla="*/ 0 w 28"/>
              <a:gd name="T1" fmla="*/ 0 h 5"/>
              <a:gd name="T2" fmla="*/ 0 w 28"/>
              <a:gd name="T3" fmla="*/ 23812 h 5"/>
              <a:gd name="T4" fmla="*/ 23756 w 28"/>
              <a:gd name="T5" fmla="*/ 47625 h 5"/>
              <a:gd name="T6" fmla="*/ 23756 w 28"/>
              <a:gd name="T7" fmla="*/ 47625 h 5"/>
              <a:gd name="T8" fmla="*/ 47512 w 28"/>
              <a:gd name="T9" fmla="*/ 47625 h 5"/>
              <a:gd name="T10" fmla="*/ 47512 w 28"/>
              <a:gd name="T11" fmla="*/ 47625 h 5"/>
              <a:gd name="T12" fmla="*/ 237558 w 28"/>
              <a:gd name="T13" fmla="*/ 47625 h 5"/>
              <a:gd name="T14" fmla="*/ 332582 w 28"/>
              <a:gd name="T15" fmla="*/ 47625 h 5"/>
              <a:gd name="T16" fmla="*/ 427605 w 28"/>
              <a:gd name="T17" fmla="*/ 47625 h 5"/>
              <a:gd name="T18" fmla="*/ 617651 w 28"/>
              <a:gd name="T19" fmla="*/ 47625 h 5"/>
              <a:gd name="T20" fmla="*/ 617651 w 28"/>
              <a:gd name="T21" fmla="*/ 47625 h 5"/>
              <a:gd name="T22" fmla="*/ 617651 w 28"/>
              <a:gd name="T23" fmla="*/ 47625 h 5"/>
              <a:gd name="T24" fmla="*/ 641407 w 28"/>
              <a:gd name="T25" fmla="*/ 47625 h 5"/>
              <a:gd name="T26" fmla="*/ 641407 w 28"/>
              <a:gd name="T27" fmla="*/ 71437 h 5"/>
              <a:gd name="T28" fmla="*/ 665163 w 28"/>
              <a:gd name="T29" fmla="*/ 119062 h 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5"/>
              <a:gd name="T47" fmla="*/ 28 w 28"/>
              <a:gd name="T48" fmla="*/ 5 h 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5">
                <a:moveTo>
                  <a:pt x="0" y="0"/>
                </a:moveTo>
                <a:lnTo>
                  <a:pt x="0" y="1"/>
                </a:lnTo>
                <a:lnTo>
                  <a:pt x="1" y="2"/>
                </a:lnTo>
                <a:lnTo>
                  <a:pt x="2" y="2"/>
                </a:lnTo>
                <a:lnTo>
                  <a:pt x="10" y="2"/>
                </a:lnTo>
                <a:lnTo>
                  <a:pt x="14" y="2"/>
                </a:lnTo>
                <a:lnTo>
                  <a:pt x="18" y="2"/>
                </a:lnTo>
                <a:lnTo>
                  <a:pt x="26" y="2"/>
                </a:lnTo>
                <a:lnTo>
                  <a:pt x="27" y="2"/>
                </a:lnTo>
                <a:lnTo>
                  <a:pt x="27" y="3"/>
                </a:lnTo>
                <a:lnTo>
                  <a:pt x="28" y="5"/>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43" name="Freeform 64"/>
          <p:cNvSpPr>
            <a:spLocks/>
          </p:cNvSpPr>
          <p:nvPr/>
        </p:nvSpPr>
        <p:spPr bwMode="auto">
          <a:xfrm>
            <a:off x="5335588" y="5697538"/>
            <a:ext cx="690562" cy="119062"/>
          </a:xfrm>
          <a:custGeom>
            <a:avLst/>
            <a:gdLst>
              <a:gd name="T0" fmla="*/ 690562 w 29"/>
              <a:gd name="T1" fmla="*/ 0 h 5"/>
              <a:gd name="T2" fmla="*/ 666750 w 29"/>
              <a:gd name="T3" fmla="*/ 23812 h 5"/>
              <a:gd name="T4" fmla="*/ 666750 w 29"/>
              <a:gd name="T5" fmla="*/ 47625 h 5"/>
              <a:gd name="T6" fmla="*/ 642937 w 29"/>
              <a:gd name="T7" fmla="*/ 47625 h 5"/>
              <a:gd name="T8" fmla="*/ 642937 w 29"/>
              <a:gd name="T9" fmla="*/ 47625 h 5"/>
              <a:gd name="T10" fmla="*/ 619125 w 29"/>
              <a:gd name="T11" fmla="*/ 47625 h 5"/>
              <a:gd name="T12" fmla="*/ 428625 w 29"/>
              <a:gd name="T13" fmla="*/ 47625 h 5"/>
              <a:gd name="T14" fmla="*/ 357187 w 29"/>
              <a:gd name="T15" fmla="*/ 47625 h 5"/>
              <a:gd name="T16" fmla="*/ 261937 w 29"/>
              <a:gd name="T17" fmla="*/ 47625 h 5"/>
              <a:gd name="T18" fmla="*/ 71437 w 29"/>
              <a:gd name="T19" fmla="*/ 47625 h 5"/>
              <a:gd name="T20" fmla="*/ 71437 w 29"/>
              <a:gd name="T21" fmla="*/ 47625 h 5"/>
              <a:gd name="T22" fmla="*/ 47625 w 29"/>
              <a:gd name="T23" fmla="*/ 47625 h 5"/>
              <a:gd name="T24" fmla="*/ 47625 w 29"/>
              <a:gd name="T25" fmla="*/ 47625 h 5"/>
              <a:gd name="T26" fmla="*/ 23812 w 29"/>
              <a:gd name="T27" fmla="*/ 71437 h 5"/>
              <a:gd name="T28" fmla="*/ 0 w 29"/>
              <a:gd name="T29" fmla="*/ 119062 h 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9"/>
              <a:gd name="T46" fmla="*/ 0 h 5"/>
              <a:gd name="T47" fmla="*/ 29 w 29"/>
              <a:gd name="T48" fmla="*/ 5 h 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9" h="5">
                <a:moveTo>
                  <a:pt x="29" y="0"/>
                </a:moveTo>
                <a:lnTo>
                  <a:pt x="28" y="1"/>
                </a:lnTo>
                <a:lnTo>
                  <a:pt x="28" y="2"/>
                </a:lnTo>
                <a:lnTo>
                  <a:pt x="27" y="2"/>
                </a:lnTo>
                <a:lnTo>
                  <a:pt x="26" y="2"/>
                </a:lnTo>
                <a:lnTo>
                  <a:pt x="18" y="2"/>
                </a:lnTo>
                <a:lnTo>
                  <a:pt x="15" y="2"/>
                </a:lnTo>
                <a:lnTo>
                  <a:pt x="11" y="2"/>
                </a:lnTo>
                <a:lnTo>
                  <a:pt x="3" y="2"/>
                </a:lnTo>
                <a:lnTo>
                  <a:pt x="2" y="2"/>
                </a:lnTo>
                <a:lnTo>
                  <a:pt x="1" y="3"/>
                </a:lnTo>
                <a:lnTo>
                  <a:pt x="0" y="5"/>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44" name="Freeform 65"/>
          <p:cNvSpPr>
            <a:spLocks/>
          </p:cNvSpPr>
          <p:nvPr/>
        </p:nvSpPr>
        <p:spPr bwMode="auto">
          <a:xfrm>
            <a:off x="4668838" y="5697538"/>
            <a:ext cx="666750" cy="119062"/>
          </a:xfrm>
          <a:custGeom>
            <a:avLst/>
            <a:gdLst>
              <a:gd name="T0" fmla="*/ 0 w 28"/>
              <a:gd name="T1" fmla="*/ 0 h 5"/>
              <a:gd name="T2" fmla="*/ 23813 w 28"/>
              <a:gd name="T3" fmla="*/ 23812 h 5"/>
              <a:gd name="T4" fmla="*/ 23813 w 28"/>
              <a:gd name="T5" fmla="*/ 47625 h 5"/>
              <a:gd name="T6" fmla="*/ 47625 w 28"/>
              <a:gd name="T7" fmla="*/ 47625 h 5"/>
              <a:gd name="T8" fmla="*/ 47625 w 28"/>
              <a:gd name="T9" fmla="*/ 47625 h 5"/>
              <a:gd name="T10" fmla="*/ 71438 w 28"/>
              <a:gd name="T11" fmla="*/ 47625 h 5"/>
              <a:gd name="T12" fmla="*/ 238125 w 28"/>
              <a:gd name="T13" fmla="*/ 47625 h 5"/>
              <a:gd name="T14" fmla="*/ 333375 w 28"/>
              <a:gd name="T15" fmla="*/ 47625 h 5"/>
              <a:gd name="T16" fmla="*/ 428625 w 28"/>
              <a:gd name="T17" fmla="*/ 47625 h 5"/>
              <a:gd name="T18" fmla="*/ 619125 w 28"/>
              <a:gd name="T19" fmla="*/ 47625 h 5"/>
              <a:gd name="T20" fmla="*/ 619125 w 28"/>
              <a:gd name="T21" fmla="*/ 47625 h 5"/>
              <a:gd name="T22" fmla="*/ 642938 w 28"/>
              <a:gd name="T23" fmla="*/ 47625 h 5"/>
              <a:gd name="T24" fmla="*/ 642938 w 28"/>
              <a:gd name="T25" fmla="*/ 71437 h 5"/>
              <a:gd name="T26" fmla="*/ 666750 w 28"/>
              <a:gd name="T27" fmla="*/ 119062 h 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8"/>
              <a:gd name="T43" fmla="*/ 0 h 5"/>
              <a:gd name="T44" fmla="*/ 28 w 28"/>
              <a:gd name="T45" fmla="*/ 5 h 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8" h="5">
                <a:moveTo>
                  <a:pt x="0" y="0"/>
                </a:moveTo>
                <a:lnTo>
                  <a:pt x="1" y="1"/>
                </a:lnTo>
                <a:lnTo>
                  <a:pt x="1" y="2"/>
                </a:lnTo>
                <a:lnTo>
                  <a:pt x="2" y="2"/>
                </a:lnTo>
                <a:lnTo>
                  <a:pt x="3" y="2"/>
                </a:lnTo>
                <a:lnTo>
                  <a:pt x="10" y="2"/>
                </a:lnTo>
                <a:lnTo>
                  <a:pt x="14" y="2"/>
                </a:lnTo>
                <a:lnTo>
                  <a:pt x="18" y="2"/>
                </a:lnTo>
                <a:lnTo>
                  <a:pt x="26" y="2"/>
                </a:lnTo>
                <a:lnTo>
                  <a:pt x="27" y="2"/>
                </a:lnTo>
                <a:lnTo>
                  <a:pt x="27" y="3"/>
                </a:lnTo>
                <a:lnTo>
                  <a:pt x="28" y="5"/>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45" name="Freeform 66"/>
          <p:cNvSpPr>
            <a:spLocks/>
          </p:cNvSpPr>
          <p:nvPr/>
        </p:nvSpPr>
        <p:spPr bwMode="auto">
          <a:xfrm>
            <a:off x="3813175" y="5697538"/>
            <a:ext cx="666750" cy="119062"/>
          </a:xfrm>
          <a:custGeom>
            <a:avLst/>
            <a:gdLst>
              <a:gd name="T0" fmla="*/ 666750 w 28"/>
              <a:gd name="T1" fmla="*/ 0 h 5"/>
              <a:gd name="T2" fmla="*/ 642938 w 28"/>
              <a:gd name="T3" fmla="*/ 23812 h 5"/>
              <a:gd name="T4" fmla="*/ 642938 w 28"/>
              <a:gd name="T5" fmla="*/ 47625 h 5"/>
              <a:gd name="T6" fmla="*/ 619125 w 28"/>
              <a:gd name="T7" fmla="*/ 47625 h 5"/>
              <a:gd name="T8" fmla="*/ 619125 w 28"/>
              <a:gd name="T9" fmla="*/ 47625 h 5"/>
              <a:gd name="T10" fmla="*/ 595313 w 28"/>
              <a:gd name="T11" fmla="*/ 47625 h 5"/>
              <a:gd name="T12" fmla="*/ 428625 w 28"/>
              <a:gd name="T13" fmla="*/ 47625 h 5"/>
              <a:gd name="T14" fmla="*/ 333375 w 28"/>
              <a:gd name="T15" fmla="*/ 47625 h 5"/>
              <a:gd name="T16" fmla="*/ 238125 w 28"/>
              <a:gd name="T17" fmla="*/ 47625 h 5"/>
              <a:gd name="T18" fmla="*/ 47625 w 28"/>
              <a:gd name="T19" fmla="*/ 47625 h 5"/>
              <a:gd name="T20" fmla="*/ 47625 w 28"/>
              <a:gd name="T21" fmla="*/ 47625 h 5"/>
              <a:gd name="T22" fmla="*/ 23813 w 28"/>
              <a:gd name="T23" fmla="*/ 47625 h 5"/>
              <a:gd name="T24" fmla="*/ 23813 w 28"/>
              <a:gd name="T25" fmla="*/ 71437 h 5"/>
              <a:gd name="T26" fmla="*/ 0 w 28"/>
              <a:gd name="T27" fmla="*/ 119062 h 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8"/>
              <a:gd name="T43" fmla="*/ 0 h 5"/>
              <a:gd name="T44" fmla="*/ 28 w 28"/>
              <a:gd name="T45" fmla="*/ 5 h 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8" h="5">
                <a:moveTo>
                  <a:pt x="28" y="0"/>
                </a:moveTo>
                <a:lnTo>
                  <a:pt x="27" y="1"/>
                </a:lnTo>
                <a:lnTo>
                  <a:pt x="27" y="2"/>
                </a:lnTo>
                <a:lnTo>
                  <a:pt x="26" y="2"/>
                </a:lnTo>
                <a:lnTo>
                  <a:pt x="25" y="2"/>
                </a:lnTo>
                <a:lnTo>
                  <a:pt x="18" y="2"/>
                </a:lnTo>
                <a:lnTo>
                  <a:pt x="14" y="2"/>
                </a:lnTo>
                <a:lnTo>
                  <a:pt x="10" y="2"/>
                </a:lnTo>
                <a:lnTo>
                  <a:pt x="2" y="2"/>
                </a:lnTo>
                <a:lnTo>
                  <a:pt x="1" y="2"/>
                </a:lnTo>
                <a:lnTo>
                  <a:pt x="1" y="3"/>
                </a:lnTo>
                <a:lnTo>
                  <a:pt x="0" y="5"/>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46" name="Freeform 67"/>
          <p:cNvSpPr>
            <a:spLocks/>
          </p:cNvSpPr>
          <p:nvPr/>
        </p:nvSpPr>
        <p:spPr bwMode="auto">
          <a:xfrm>
            <a:off x="3122613" y="5697538"/>
            <a:ext cx="690562" cy="119062"/>
          </a:xfrm>
          <a:custGeom>
            <a:avLst/>
            <a:gdLst>
              <a:gd name="T0" fmla="*/ 0 w 29"/>
              <a:gd name="T1" fmla="*/ 0 h 5"/>
              <a:gd name="T2" fmla="*/ 23812 w 29"/>
              <a:gd name="T3" fmla="*/ 23812 h 5"/>
              <a:gd name="T4" fmla="*/ 23812 w 29"/>
              <a:gd name="T5" fmla="*/ 47625 h 5"/>
              <a:gd name="T6" fmla="*/ 47625 w 29"/>
              <a:gd name="T7" fmla="*/ 47625 h 5"/>
              <a:gd name="T8" fmla="*/ 47625 w 29"/>
              <a:gd name="T9" fmla="*/ 47625 h 5"/>
              <a:gd name="T10" fmla="*/ 71437 w 29"/>
              <a:gd name="T11" fmla="*/ 47625 h 5"/>
              <a:gd name="T12" fmla="*/ 261937 w 29"/>
              <a:gd name="T13" fmla="*/ 47625 h 5"/>
              <a:gd name="T14" fmla="*/ 333375 w 29"/>
              <a:gd name="T15" fmla="*/ 47625 h 5"/>
              <a:gd name="T16" fmla="*/ 428625 w 29"/>
              <a:gd name="T17" fmla="*/ 47625 h 5"/>
              <a:gd name="T18" fmla="*/ 619125 w 29"/>
              <a:gd name="T19" fmla="*/ 47625 h 5"/>
              <a:gd name="T20" fmla="*/ 619125 w 29"/>
              <a:gd name="T21" fmla="*/ 47625 h 5"/>
              <a:gd name="T22" fmla="*/ 642937 w 29"/>
              <a:gd name="T23" fmla="*/ 47625 h 5"/>
              <a:gd name="T24" fmla="*/ 642937 w 29"/>
              <a:gd name="T25" fmla="*/ 47625 h 5"/>
              <a:gd name="T26" fmla="*/ 666750 w 29"/>
              <a:gd name="T27" fmla="*/ 71437 h 5"/>
              <a:gd name="T28" fmla="*/ 690562 w 29"/>
              <a:gd name="T29" fmla="*/ 119062 h 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9"/>
              <a:gd name="T46" fmla="*/ 0 h 5"/>
              <a:gd name="T47" fmla="*/ 29 w 29"/>
              <a:gd name="T48" fmla="*/ 5 h 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9" h="5">
                <a:moveTo>
                  <a:pt x="0" y="0"/>
                </a:moveTo>
                <a:lnTo>
                  <a:pt x="1" y="1"/>
                </a:lnTo>
                <a:lnTo>
                  <a:pt x="1" y="2"/>
                </a:lnTo>
                <a:lnTo>
                  <a:pt x="2" y="2"/>
                </a:lnTo>
                <a:lnTo>
                  <a:pt x="3" y="2"/>
                </a:lnTo>
                <a:lnTo>
                  <a:pt x="11" y="2"/>
                </a:lnTo>
                <a:lnTo>
                  <a:pt x="14" y="2"/>
                </a:lnTo>
                <a:lnTo>
                  <a:pt x="18" y="2"/>
                </a:lnTo>
                <a:lnTo>
                  <a:pt x="26" y="2"/>
                </a:lnTo>
                <a:lnTo>
                  <a:pt x="27" y="2"/>
                </a:lnTo>
                <a:lnTo>
                  <a:pt x="28" y="3"/>
                </a:lnTo>
                <a:lnTo>
                  <a:pt x="29" y="5"/>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47" name="Freeform 68"/>
          <p:cNvSpPr>
            <a:spLocks/>
          </p:cNvSpPr>
          <p:nvPr/>
        </p:nvSpPr>
        <p:spPr bwMode="auto">
          <a:xfrm>
            <a:off x="2266950" y="5697538"/>
            <a:ext cx="688975" cy="119062"/>
          </a:xfrm>
          <a:custGeom>
            <a:avLst/>
            <a:gdLst>
              <a:gd name="T0" fmla="*/ 688975 w 29"/>
              <a:gd name="T1" fmla="*/ 0 h 5"/>
              <a:gd name="T2" fmla="*/ 665217 w 29"/>
              <a:gd name="T3" fmla="*/ 23812 h 5"/>
              <a:gd name="T4" fmla="*/ 641459 w 29"/>
              <a:gd name="T5" fmla="*/ 47625 h 5"/>
              <a:gd name="T6" fmla="*/ 641459 w 29"/>
              <a:gd name="T7" fmla="*/ 47625 h 5"/>
              <a:gd name="T8" fmla="*/ 617702 w 29"/>
              <a:gd name="T9" fmla="*/ 47625 h 5"/>
              <a:gd name="T10" fmla="*/ 617702 w 29"/>
              <a:gd name="T11" fmla="*/ 47625 h 5"/>
              <a:gd name="T12" fmla="*/ 427640 w 29"/>
              <a:gd name="T13" fmla="*/ 47625 h 5"/>
              <a:gd name="T14" fmla="*/ 332609 w 29"/>
              <a:gd name="T15" fmla="*/ 47625 h 5"/>
              <a:gd name="T16" fmla="*/ 261335 w 29"/>
              <a:gd name="T17" fmla="*/ 47625 h 5"/>
              <a:gd name="T18" fmla="*/ 71273 w 29"/>
              <a:gd name="T19" fmla="*/ 47625 h 5"/>
              <a:gd name="T20" fmla="*/ 47516 w 29"/>
              <a:gd name="T21" fmla="*/ 47625 h 5"/>
              <a:gd name="T22" fmla="*/ 47516 w 29"/>
              <a:gd name="T23" fmla="*/ 47625 h 5"/>
              <a:gd name="T24" fmla="*/ 23758 w 29"/>
              <a:gd name="T25" fmla="*/ 47625 h 5"/>
              <a:gd name="T26" fmla="*/ 23758 w 29"/>
              <a:gd name="T27" fmla="*/ 71437 h 5"/>
              <a:gd name="T28" fmla="*/ 0 w 29"/>
              <a:gd name="T29" fmla="*/ 119062 h 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9"/>
              <a:gd name="T46" fmla="*/ 0 h 5"/>
              <a:gd name="T47" fmla="*/ 29 w 29"/>
              <a:gd name="T48" fmla="*/ 5 h 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9" h="5">
                <a:moveTo>
                  <a:pt x="29" y="0"/>
                </a:moveTo>
                <a:lnTo>
                  <a:pt x="28" y="1"/>
                </a:lnTo>
                <a:lnTo>
                  <a:pt x="27" y="2"/>
                </a:lnTo>
                <a:lnTo>
                  <a:pt x="26" y="2"/>
                </a:lnTo>
                <a:lnTo>
                  <a:pt x="18" y="2"/>
                </a:lnTo>
                <a:lnTo>
                  <a:pt x="14" y="2"/>
                </a:lnTo>
                <a:lnTo>
                  <a:pt x="11" y="2"/>
                </a:lnTo>
                <a:lnTo>
                  <a:pt x="3" y="2"/>
                </a:lnTo>
                <a:lnTo>
                  <a:pt x="2" y="2"/>
                </a:lnTo>
                <a:lnTo>
                  <a:pt x="1" y="2"/>
                </a:lnTo>
                <a:lnTo>
                  <a:pt x="1" y="3"/>
                </a:lnTo>
                <a:lnTo>
                  <a:pt x="0" y="5"/>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48" name="Freeform 69"/>
          <p:cNvSpPr>
            <a:spLocks/>
          </p:cNvSpPr>
          <p:nvPr/>
        </p:nvSpPr>
        <p:spPr bwMode="auto">
          <a:xfrm>
            <a:off x="1576388" y="5697538"/>
            <a:ext cx="690562" cy="119062"/>
          </a:xfrm>
          <a:custGeom>
            <a:avLst/>
            <a:gdLst>
              <a:gd name="T0" fmla="*/ 0 w 29"/>
              <a:gd name="T1" fmla="*/ 0 h 5"/>
              <a:gd name="T2" fmla="*/ 23812 w 29"/>
              <a:gd name="T3" fmla="*/ 23812 h 5"/>
              <a:gd name="T4" fmla="*/ 47625 w 29"/>
              <a:gd name="T5" fmla="*/ 47625 h 5"/>
              <a:gd name="T6" fmla="*/ 47625 w 29"/>
              <a:gd name="T7" fmla="*/ 47625 h 5"/>
              <a:gd name="T8" fmla="*/ 71437 w 29"/>
              <a:gd name="T9" fmla="*/ 47625 h 5"/>
              <a:gd name="T10" fmla="*/ 71437 w 29"/>
              <a:gd name="T11" fmla="*/ 47625 h 5"/>
              <a:gd name="T12" fmla="*/ 261937 w 29"/>
              <a:gd name="T13" fmla="*/ 47625 h 5"/>
              <a:gd name="T14" fmla="*/ 357187 w 29"/>
              <a:gd name="T15" fmla="*/ 47625 h 5"/>
              <a:gd name="T16" fmla="*/ 428625 w 29"/>
              <a:gd name="T17" fmla="*/ 47625 h 5"/>
              <a:gd name="T18" fmla="*/ 619125 w 29"/>
              <a:gd name="T19" fmla="*/ 47625 h 5"/>
              <a:gd name="T20" fmla="*/ 642937 w 29"/>
              <a:gd name="T21" fmla="*/ 47625 h 5"/>
              <a:gd name="T22" fmla="*/ 642937 w 29"/>
              <a:gd name="T23" fmla="*/ 47625 h 5"/>
              <a:gd name="T24" fmla="*/ 666750 w 29"/>
              <a:gd name="T25" fmla="*/ 71437 h 5"/>
              <a:gd name="T26" fmla="*/ 690562 w 29"/>
              <a:gd name="T27" fmla="*/ 119062 h 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9"/>
              <a:gd name="T43" fmla="*/ 0 h 5"/>
              <a:gd name="T44" fmla="*/ 29 w 29"/>
              <a:gd name="T45" fmla="*/ 5 h 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9" h="5">
                <a:moveTo>
                  <a:pt x="0" y="0"/>
                </a:moveTo>
                <a:lnTo>
                  <a:pt x="1" y="1"/>
                </a:lnTo>
                <a:lnTo>
                  <a:pt x="2" y="2"/>
                </a:lnTo>
                <a:lnTo>
                  <a:pt x="3" y="2"/>
                </a:lnTo>
                <a:lnTo>
                  <a:pt x="11" y="2"/>
                </a:lnTo>
                <a:lnTo>
                  <a:pt x="15" y="2"/>
                </a:lnTo>
                <a:lnTo>
                  <a:pt x="18" y="2"/>
                </a:lnTo>
                <a:lnTo>
                  <a:pt x="26" y="2"/>
                </a:lnTo>
                <a:lnTo>
                  <a:pt x="27" y="2"/>
                </a:lnTo>
                <a:lnTo>
                  <a:pt x="28" y="3"/>
                </a:lnTo>
                <a:lnTo>
                  <a:pt x="29" y="5"/>
                </a:lnTo>
              </a:path>
            </a:pathLst>
          </a:custGeom>
          <a:noFill/>
          <a:ln w="2381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549" name="Text Box 70"/>
          <p:cNvSpPr txBox="1">
            <a:spLocks noChangeArrowheads="1"/>
          </p:cNvSpPr>
          <p:nvPr/>
        </p:nvSpPr>
        <p:spPr bwMode="auto">
          <a:xfrm rot="-5400000">
            <a:off x="4521200" y="2352675"/>
            <a:ext cx="266700" cy="100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lnSpc>
                <a:spcPct val="20000"/>
              </a:lnSpc>
              <a:spcBef>
                <a:spcPct val="50000"/>
              </a:spcBef>
            </a:pPr>
            <a:endParaRPr lang="zh-CN" altLang="en-US"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endParaRPr lang="en-US" altLang="zh-CN"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endParaRPr lang="en-US" altLang="zh-CN" sz="2000">
              <a:latin typeface="Nimbus Roman No9 L"/>
              <a:ea typeface="SimSun" pitchFamily="2" charset="-122"/>
            </a:endParaRPr>
          </a:p>
          <a:p>
            <a:pPr eaLnBrk="1" hangingPunct="1">
              <a:lnSpc>
                <a:spcPct val="20000"/>
              </a:lnSpc>
              <a:spcBef>
                <a:spcPct val="50000"/>
              </a:spcBef>
            </a:pPr>
            <a:r>
              <a:rPr lang="en-CA" altLang="zh-CN" sz="2000">
                <a:latin typeface="Nimbus Roman No9 L"/>
                <a:ea typeface="SimSun" pitchFamily="2" charset="-122"/>
              </a:rPr>
              <a:t>•</a:t>
            </a:r>
          </a:p>
          <a:p>
            <a:pPr eaLnBrk="1" hangingPunct="1">
              <a:lnSpc>
                <a:spcPct val="20000"/>
              </a:lnSpc>
              <a:spcBef>
                <a:spcPct val="50000"/>
              </a:spcBef>
            </a:pPr>
            <a:endParaRPr lang="zh-CN" altLang="en-CA" sz="2000">
              <a:latin typeface="Nimbus Roman No9 L"/>
              <a:ea typeface="SimSun" pitchFamily="2" charset="-122"/>
            </a:endParaRPr>
          </a:p>
        </p:txBody>
      </p:sp>
    </p:spTree>
    <p:extLst>
      <p:ext uri="{BB962C8B-B14F-4D97-AF65-F5344CB8AC3E}">
        <p14:creationId xmlns:p14="http://schemas.microsoft.com/office/powerpoint/2010/main" val="2274424870"/>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Use of Auto decrement and Increment for PUSH and POP operation</a:t>
            </a:r>
            <a:endParaRPr lang="en-US" dirty="0"/>
          </a:p>
        </p:txBody>
      </p:sp>
      <p:sp>
        <p:nvSpPr>
          <p:cNvPr id="3" name="Content Placeholder 2"/>
          <p:cNvSpPr>
            <a:spLocks noGrp="1"/>
          </p:cNvSpPr>
          <p:nvPr>
            <p:ph idx="1"/>
          </p:nvPr>
        </p:nvSpPr>
        <p:spPr/>
        <p:txBody>
          <a:bodyPr/>
          <a:lstStyle/>
          <a:p>
            <a:r>
              <a:rPr lang="en-IN" dirty="0" smtClean="0"/>
              <a:t>PUSH</a:t>
            </a:r>
          </a:p>
          <a:p>
            <a:pPr marL="0" indent="0">
              <a:buNone/>
            </a:pPr>
            <a:r>
              <a:rPr lang="en-IN" dirty="0" smtClean="0"/>
              <a:t>MOVE NEWITEM, -(SP)</a:t>
            </a:r>
          </a:p>
          <a:p>
            <a:pPr marL="0" indent="0">
              <a:buNone/>
            </a:pPr>
            <a:endParaRPr lang="en-IN" dirty="0"/>
          </a:p>
          <a:p>
            <a:r>
              <a:rPr lang="en-IN" dirty="0" smtClean="0"/>
              <a:t>POP</a:t>
            </a:r>
          </a:p>
          <a:p>
            <a:pPr marL="0" indent="0">
              <a:buNone/>
            </a:pPr>
            <a:r>
              <a:rPr lang="en-IN" dirty="0" smtClean="0"/>
              <a:t>MOVE (SP)+, ITEM</a:t>
            </a:r>
            <a:endParaRPr lang="en-IN" dirty="0"/>
          </a:p>
        </p:txBody>
      </p:sp>
    </p:spTree>
    <p:extLst>
      <p:ext uri="{BB962C8B-B14F-4D97-AF65-F5344CB8AC3E}">
        <p14:creationId xmlns:p14="http://schemas.microsoft.com/office/powerpoint/2010/main" val="33754042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SAFE POP operation</a:t>
            </a:r>
            <a:endParaRPr lang="en-US" dirty="0"/>
          </a:p>
        </p:txBody>
      </p:sp>
      <p:sp>
        <p:nvSpPr>
          <p:cNvPr id="3" name="Content Placeholder 2"/>
          <p:cNvSpPr>
            <a:spLocks noGrp="1"/>
          </p:cNvSpPr>
          <p:nvPr>
            <p:ph idx="1"/>
          </p:nvPr>
        </p:nvSpPr>
        <p:spPr/>
        <p:txBody>
          <a:bodyPr/>
          <a:lstStyle/>
          <a:p>
            <a:r>
              <a:rPr lang="en-IN" dirty="0" smtClean="0"/>
              <a:t>Compare #2000,SP</a:t>
            </a:r>
          </a:p>
          <a:p>
            <a:pPr marL="0" indent="0">
              <a:buNone/>
            </a:pPr>
            <a:r>
              <a:rPr lang="en-IN" dirty="0"/>
              <a:t> </a:t>
            </a:r>
            <a:r>
              <a:rPr lang="en-IN" dirty="0" smtClean="0"/>
              <a:t>   Branch&gt;0   EMPTYERROR</a:t>
            </a:r>
          </a:p>
          <a:p>
            <a:pPr marL="0" indent="0">
              <a:buNone/>
            </a:pPr>
            <a:endParaRPr lang="en-IN" dirty="0"/>
          </a:p>
          <a:p>
            <a:pPr marL="0" indent="0">
              <a:buNone/>
            </a:pPr>
            <a:endParaRPr lang="en-IN" dirty="0" smtClean="0"/>
          </a:p>
          <a:p>
            <a:pPr marL="0" indent="0">
              <a:buNone/>
            </a:pPr>
            <a:r>
              <a:rPr lang="en-IN" dirty="0" smtClean="0"/>
              <a:t>    Move     (SP)+,ITEM</a:t>
            </a:r>
            <a:endParaRPr lang="en-IN" dirty="0"/>
          </a:p>
        </p:txBody>
      </p:sp>
    </p:spTree>
    <p:extLst>
      <p:ext uri="{BB962C8B-B14F-4D97-AF65-F5344CB8AC3E}">
        <p14:creationId xmlns:p14="http://schemas.microsoft.com/office/powerpoint/2010/main" val="333489504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SAFE PUSH operation</a:t>
            </a:r>
            <a:endParaRPr lang="en-US" dirty="0"/>
          </a:p>
        </p:txBody>
      </p:sp>
      <p:sp>
        <p:nvSpPr>
          <p:cNvPr id="3" name="Content Placeholder 2"/>
          <p:cNvSpPr>
            <a:spLocks noGrp="1"/>
          </p:cNvSpPr>
          <p:nvPr>
            <p:ph idx="1"/>
          </p:nvPr>
        </p:nvSpPr>
        <p:spPr/>
        <p:txBody>
          <a:bodyPr/>
          <a:lstStyle/>
          <a:p>
            <a:r>
              <a:rPr lang="en-IN" dirty="0"/>
              <a:t>Compare </a:t>
            </a:r>
            <a:r>
              <a:rPr lang="en-IN" dirty="0" smtClean="0"/>
              <a:t>#1500,SP</a:t>
            </a:r>
            <a:endParaRPr lang="en-IN" dirty="0"/>
          </a:p>
          <a:p>
            <a:pPr marL="0" indent="0">
              <a:buNone/>
            </a:pPr>
            <a:r>
              <a:rPr lang="en-IN" dirty="0"/>
              <a:t>    </a:t>
            </a:r>
            <a:r>
              <a:rPr lang="en-IN" dirty="0" smtClean="0"/>
              <a:t>Branch&lt;=0   FULLERROR</a:t>
            </a:r>
            <a:endParaRPr lang="en-IN" dirty="0"/>
          </a:p>
          <a:p>
            <a:pPr marL="0" indent="0">
              <a:buNone/>
            </a:pPr>
            <a:endParaRPr lang="en-IN" dirty="0"/>
          </a:p>
          <a:p>
            <a:pPr marL="0" indent="0">
              <a:buNone/>
            </a:pPr>
            <a:endParaRPr lang="en-IN" dirty="0"/>
          </a:p>
          <a:p>
            <a:pPr marL="0" indent="0">
              <a:buNone/>
            </a:pPr>
            <a:r>
              <a:rPr lang="en-IN" dirty="0" smtClean="0"/>
              <a:t>    Move     NEWITEM,-(SP)</a:t>
            </a:r>
            <a:endParaRPr lang="en-IN" dirty="0"/>
          </a:p>
        </p:txBody>
      </p:sp>
    </p:spTree>
    <p:extLst>
      <p:ext uri="{BB962C8B-B14F-4D97-AF65-F5344CB8AC3E}">
        <p14:creationId xmlns:p14="http://schemas.microsoft.com/office/powerpoint/2010/main" val="273260501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Queues </a:t>
            </a:r>
            <a:endParaRPr lang="en-US" dirty="0"/>
          </a:p>
        </p:txBody>
      </p:sp>
      <p:sp>
        <p:nvSpPr>
          <p:cNvPr id="3" name="Content Placeholder 2"/>
          <p:cNvSpPr>
            <a:spLocks noGrp="1"/>
          </p:cNvSpPr>
          <p:nvPr>
            <p:ph idx="1"/>
          </p:nvPr>
        </p:nvSpPr>
        <p:spPr/>
        <p:txBody>
          <a:bodyPr/>
          <a:lstStyle/>
          <a:p>
            <a:r>
              <a:rPr lang="en-IN" dirty="0" smtClean="0"/>
              <a:t>FIFO</a:t>
            </a:r>
          </a:p>
          <a:p>
            <a:endParaRPr lang="en-IN" dirty="0"/>
          </a:p>
          <a:p>
            <a:pPr marL="0" indent="0">
              <a:buNone/>
            </a:pPr>
            <a:r>
              <a:rPr lang="en-IN" sz="3600" b="1" dirty="0" smtClean="0">
                <a:solidFill>
                  <a:srgbClr val="FF0000"/>
                </a:solidFill>
              </a:rPr>
              <a:t>Difference b/w Stack and Queue</a:t>
            </a:r>
          </a:p>
          <a:p>
            <a:pPr marL="0" indent="0">
              <a:buNone/>
            </a:pPr>
            <a:r>
              <a:rPr lang="en-IN" sz="3600" b="1" dirty="0" smtClean="0">
                <a:solidFill>
                  <a:srgbClr val="FF0000"/>
                </a:solidFill>
                <a:sym typeface="Wingdings" panose="05000000000000000000" pitchFamily="2" charset="2"/>
              </a:rPr>
              <a:t>stack uses single pointer and queue two</a:t>
            </a:r>
          </a:p>
          <a:p>
            <a:pPr marL="0" indent="0">
              <a:buNone/>
            </a:pPr>
            <a:endParaRPr lang="en-IN" sz="3600" b="1" dirty="0">
              <a:solidFill>
                <a:srgbClr val="FF0000"/>
              </a:solidFill>
            </a:endParaRPr>
          </a:p>
        </p:txBody>
      </p:sp>
    </p:spTree>
    <p:extLst>
      <p:ext uri="{BB962C8B-B14F-4D97-AF65-F5344CB8AC3E}">
        <p14:creationId xmlns:p14="http://schemas.microsoft.com/office/powerpoint/2010/main" val="149956477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8614"/>
            <a:ext cx="8229600" cy="634082"/>
          </a:xfrm>
        </p:spPr>
        <p:txBody>
          <a:bodyPr>
            <a:normAutofit fontScale="90000"/>
          </a:bodyPr>
          <a:lstStyle/>
          <a:p>
            <a:r>
              <a:rPr lang="en-US" dirty="0" smtClean="0"/>
              <a:t>SUBROUTINES</a:t>
            </a:r>
            <a:endParaRPr lang="en-US" dirty="0"/>
          </a:p>
        </p:txBody>
      </p:sp>
      <p:sp>
        <p:nvSpPr>
          <p:cNvPr id="3" name="Content Placeholder 2"/>
          <p:cNvSpPr>
            <a:spLocks noGrp="1"/>
          </p:cNvSpPr>
          <p:nvPr>
            <p:ph idx="1"/>
          </p:nvPr>
        </p:nvSpPr>
        <p:spPr>
          <a:xfrm>
            <a:off x="457200" y="908720"/>
            <a:ext cx="8229600" cy="5217443"/>
          </a:xfrm>
        </p:spPr>
        <p:txBody>
          <a:bodyPr/>
          <a:lstStyle/>
          <a:p>
            <a:r>
              <a:rPr lang="en-IN" sz="3600" dirty="0" smtClean="0">
                <a:solidFill>
                  <a:srgbClr val="FF0000"/>
                </a:solidFill>
              </a:rPr>
              <a:t>Saves space</a:t>
            </a:r>
          </a:p>
          <a:p>
            <a:r>
              <a:rPr lang="en-IN" sz="3600" dirty="0" smtClean="0">
                <a:solidFill>
                  <a:srgbClr val="FF0000"/>
                </a:solidFill>
              </a:rPr>
              <a:t>Subroutine call</a:t>
            </a:r>
          </a:p>
          <a:p>
            <a:r>
              <a:rPr lang="en-IN" sz="3600" dirty="0" smtClean="0">
                <a:solidFill>
                  <a:srgbClr val="FF0000"/>
                </a:solidFill>
              </a:rPr>
              <a:t>Subroutine return</a:t>
            </a:r>
          </a:p>
          <a:p>
            <a:r>
              <a:rPr lang="en-IN" sz="3600" dirty="0" smtClean="0">
                <a:solidFill>
                  <a:srgbClr val="FF0000"/>
                </a:solidFill>
              </a:rPr>
              <a:t>Subroutine linkage method(using linkage register)</a:t>
            </a:r>
            <a:endParaRPr lang="en-IN" sz="3600" dirty="0">
              <a:solidFill>
                <a:srgbClr val="FF0000"/>
              </a:solidFill>
            </a:endParaRPr>
          </a:p>
        </p:txBody>
      </p:sp>
    </p:spTree>
    <p:extLst>
      <p:ext uri="{BB962C8B-B14F-4D97-AF65-F5344CB8AC3E}">
        <p14:creationId xmlns:p14="http://schemas.microsoft.com/office/powerpoint/2010/main" val="273184612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8614"/>
            <a:ext cx="8229600" cy="634082"/>
          </a:xfrm>
        </p:spPr>
        <p:txBody>
          <a:bodyPr>
            <a:normAutofit fontScale="90000"/>
          </a:bodyPr>
          <a:lstStyle/>
          <a:p>
            <a:r>
              <a:rPr lang="en-US" dirty="0" smtClean="0"/>
              <a:t>SUBROUTINES</a:t>
            </a:r>
            <a:endParaRPr lang="en-US" dirty="0"/>
          </a:p>
        </p:txBody>
      </p:sp>
      <p:sp>
        <p:nvSpPr>
          <p:cNvPr id="3" name="Content Placeholder 2"/>
          <p:cNvSpPr>
            <a:spLocks noGrp="1"/>
          </p:cNvSpPr>
          <p:nvPr>
            <p:ph idx="1"/>
          </p:nvPr>
        </p:nvSpPr>
        <p:spPr>
          <a:xfrm>
            <a:off x="0" y="908720"/>
            <a:ext cx="8964488" cy="5949280"/>
          </a:xfrm>
        </p:spPr>
        <p:txBody>
          <a:bodyPr>
            <a:normAutofit lnSpcReduction="10000"/>
          </a:bodyPr>
          <a:lstStyle/>
          <a:p>
            <a:r>
              <a:rPr lang="en-IN" sz="3600" dirty="0" smtClean="0">
                <a:solidFill>
                  <a:srgbClr val="00B050"/>
                </a:solidFill>
              </a:rPr>
              <a:t>Call instruction is a special branch instruction that performs following operations</a:t>
            </a:r>
          </a:p>
          <a:p>
            <a:pPr marL="0" indent="0">
              <a:buNone/>
            </a:pPr>
            <a:r>
              <a:rPr lang="en-IN" sz="3600" dirty="0" smtClean="0">
                <a:solidFill>
                  <a:srgbClr val="FF0000"/>
                </a:solidFill>
                <a:sym typeface="Wingdings" panose="05000000000000000000" pitchFamily="2" charset="2"/>
              </a:rPr>
              <a:t>Store the contents of the PC in the linkage register</a:t>
            </a:r>
          </a:p>
          <a:p>
            <a:pPr marL="0" indent="0">
              <a:buNone/>
            </a:pPr>
            <a:r>
              <a:rPr lang="en-IN" sz="3600" dirty="0" smtClean="0">
                <a:solidFill>
                  <a:srgbClr val="FF0000"/>
                </a:solidFill>
                <a:sym typeface="Wingdings" panose="05000000000000000000" pitchFamily="2" charset="2"/>
              </a:rPr>
              <a:t>Branch to target address specified by the </a:t>
            </a:r>
            <a:r>
              <a:rPr lang="en-IN" sz="3600" dirty="0" err="1" smtClean="0">
                <a:solidFill>
                  <a:srgbClr val="FF0000"/>
                </a:solidFill>
                <a:sym typeface="Wingdings" panose="05000000000000000000" pitchFamily="2" charset="2"/>
              </a:rPr>
              <a:t>instn</a:t>
            </a:r>
            <a:endParaRPr lang="en-IN" sz="3600" dirty="0" smtClean="0">
              <a:solidFill>
                <a:srgbClr val="FF0000"/>
              </a:solidFill>
              <a:sym typeface="Wingdings" panose="05000000000000000000" pitchFamily="2" charset="2"/>
            </a:endParaRPr>
          </a:p>
          <a:p>
            <a:r>
              <a:rPr lang="en-IN" sz="3600" dirty="0">
                <a:solidFill>
                  <a:srgbClr val="00B050"/>
                </a:solidFill>
              </a:rPr>
              <a:t>Return </a:t>
            </a:r>
            <a:r>
              <a:rPr lang="en-IN" sz="3600" dirty="0">
                <a:solidFill>
                  <a:srgbClr val="00B050"/>
                </a:solidFill>
              </a:rPr>
              <a:t>instruction is a special branch </a:t>
            </a:r>
            <a:r>
              <a:rPr lang="en-IN" sz="3600" dirty="0" err="1">
                <a:solidFill>
                  <a:srgbClr val="00B050"/>
                </a:solidFill>
              </a:rPr>
              <a:t>instrn</a:t>
            </a:r>
            <a:r>
              <a:rPr lang="en-IN" sz="3600" dirty="0">
                <a:solidFill>
                  <a:srgbClr val="00B050"/>
                </a:solidFill>
              </a:rPr>
              <a:t> </a:t>
            </a:r>
            <a:r>
              <a:rPr lang="en-IN" sz="3600" dirty="0">
                <a:solidFill>
                  <a:srgbClr val="00B050"/>
                </a:solidFill>
              </a:rPr>
              <a:t>that performs following </a:t>
            </a:r>
            <a:r>
              <a:rPr lang="en-IN" sz="3600" dirty="0">
                <a:solidFill>
                  <a:srgbClr val="00B050"/>
                </a:solidFill>
              </a:rPr>
              <a:t>operations</a:t>
            </a:r>
          </a:p>
          <a:p>
            <a:pPr marL="0" indent="0">
              <a:buNone/>
            </a:pPr>
            <a:r>
              <a:rPr lang="en-IN" sz="3600" dirty="0" smtClean="0">
                <a:solidFill>
                  <a:srgbClr val="FF0000"/>
                </a:solidFill>
                <a:sym typeface="Wingdings" panose="05000000000000000000" pitchFamily="2" charset="2"/>
              </a:rPr>
              <a:t>Branch to the address contained in the link register</a:t>
            </a:r>
            <a:endParaRPr lang="en-IN" sz="3600" dirty="0">
              <a:solidFill>
                <a:srgbClr val="FF0000"/>
              </a:solidFill>
            </a:endParaRPr>
          </a:p>
          <a:p>
            <a:endParaRPr lang="en-IN" sz="3600" dirty="0" smtClean="0">
              <a:solidFill>
                <a:srgbClr val="FF0000"/>
              </a:solidFill>
              <a:sym typeface="Wingdings" panose="05000000000000000000" pitchFamily="2" charset="2"/>
            </a:endParaRPr>
          </a:p>
          <a:p>
            <a:endParaRPr lang="en-IN" sz="3600" dirty="0">
              <a:solidFill>
                <a:srgbClr val="FF0000"/>
              </a:solidFill>
            </a:endParaRPr>
          </a:p>
        </p:txBody>
      </p:sp>
    </p:spTree>
    <p:extLst>
      <p:ext uri="{BB962C8B-B14F-4D97-AF65-F5344CB8AC3E}">
        <p14:creationId xmlns:p14="http://schemas.microsoft.com/office/powerpoint/2010/main" val="27472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0"/>
            <a:ext cx="8229600" cy="692696"/>
          </a:xfrm>
        </p:spPr>
        <p:txBody>
          <a:bodyPr>
            <a:normAutofit fontScale="90000"/>
          </a:bodyPr>
          <a:lstStyle/>
          <a:p>
            <a:r>
              <a:rPr lang="en-US" dirty="0" smtClean="0"/>
              <a:t>SUBROUTINES</a:t>
            </a:r>
            <a:endParaRPr lang="en-US" dirty="0"/>
          </a:p>
        </p:txBody>
      </p:sp>
      <p:pic>
        <p:nvPicPr>
          <p:cNvPr id="4" name="Content Placeholder 3"/>
          <p:cNvPicPr>
            <a:picLocks noGrp="1" noChangeAspect="1"/>
          </p:cNvPicPr>
          <p:nvPr>
            <p:ph idx="1"/>
          </p:nvPr>
        </p:nvPicPr>
        <p:blipFill>
          <a:blip r:embed="rId2"/>
          <a:stretch>
            <a:fillRect/>
          </a:stretch>
        </p:blipFill>
        <p:spPr>
          <a:xfrm>
            <a:off x="107504" y="692696"/>
            <a:ext cx="8589639" cy="5904656"/>
          </a:xfrm>
          <a:prstGeom prst="rect">
            <a:avLst/>
          </a:prstGeom>
        </p:spPr>
      </p:pic>
    </p:spTree>
    <p:extLst>
      <p:ext uri="{BB962C8B-B14F-4D97-AF65-F5344CB8AC3E}">
        <p14:creationId xmlns:p14="http://schemas.microsoft.com/office/powerpoint/2010/main" val="328656490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97144" cy="692696"/>
          </a:xfrm>
        </p:spPr>
        <p:txBody>
          <a:bodyPr>
            <a:normAutofit fontScale="90000"/>
          </a:bodyPr>
          <a:lstStyle/>
          <a:p>
            <a:r>
              <a:rPr lang="en-US" dirty="0" smtClean="0"/>
              <a:t>Subroutine nesting and Processor stack</a:t>
            </a:r>
            <a:endParaRPr lang="en-US" dirty="0"/>
          </a:p>
        </p:txBody>
      </p:sp>
      <p:sp>
        <p:nvSpPr>
          <p:cNvPr id="3" name="Content Placeholder 2"/>
          <p:cNvSpPr>
            <a:spLocks noGrp="1"/>
          </p:cNvSpPr>
          <p:nvPr>
            <p:ph idx="1"/>
          </p:nvPr>
        </p:nvSpPr>
        <p:spPr/>
        <p:txBody>
          <a:bodyPr/>
          <a:lstStyle/>
          <a:p>
            <a:r>
              <a:rPr lang="en-IN" dirty="0" smtClean="0"/>
              <a:t>Subroutine call another subroutine</a:t>
            </a:r>
          </a:p>
          <a:p>
            <a:r>
              <a:rPr lang="en-IN" dirty="0" smtClean="0"/>
              <a:t>Single link register is not sufficient</a:t>
            </a:r>
          </a:p>
          <a:p>
            <a:r>
              <a:rPr lang="en-IN" dirty="0" smtClean="0"/>
              <a:t>Stored on processor stack</a:t>
            </a:r>
            <a:endParaRPr lang="en-IN" dirty="0"/>
          </a:p>
        </p:txBody>
      </p:sp>
    </p:spTree>
    <p:extLst>
      <p:ext uri="{BB962C8B-B14F-4D97-AF65-F5344CB8AC3E}">
        <p14:creationId xmlns:p14="http://schemas.microsoft.com/office/powerpoint/2010/main" val="195480642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lgn="ctr">
              <a:buNone/>
            </a:pPr>
            <a:endParaRPr lang="en-IN" dirty="0" smtClean="0"/>
          </a:p>
          <a:p>
            <a:pPr marL="0" indent="0" algn="ctr">
              <a:buNone/>
            </a:pPr>
            <a:endParaRPr lang="en-IN" dirty="0"/>
          </a:p>
          <a:p>
            <a:pPr marL="0" indent="0" algn="ctr">
              <a:buNone/>
            </a:pPr>
            <a:r>
              <a:rPr lang="en-IN" sz="5400" smtClean="0"/>
              <a:t>END</a:t>
            </a:r>
            <a:endParaRPr lang="en-IN" sz="5400" dirty="0"/>
          </a:p>
        </p:txBody>
      </p:sp>
    </p:spTree>
    <p:extLst>
      <p:ext uri="{BB962C8B-B14F-4D97-AF65-F5344CB8AC3E}">
        <p14:creationId xmlns:p14="http://schemas.microsoft.com/office/powerpoint/2010/main" val="213325123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75310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normAutofit fontScale="90000"/>
          </a:bodyPr>
          <a:lstStyle/>
          <a:p>
            <a:pPr eaLnBrk="1" hangingPunct="1"/>
            <a:r>
              <a:rPr lang="en-US" altLang="zh-CN" smtClean="0">
                <a:ea typeface="SimSun" pitchFamily="2" charset="-122"/>
              </a:rPr>
              <a:t>Memory Location, Addresses, and Operation</a:t>
            </a:r>
            <a:endParaRPr lang="zh-CN" altLang="en-US" smtClean="0">
              <a:ea typeface="SimSun" pitchFamily="2" charset="-122"/>
            </a:endParaRPr>
          </a:p>
        </p:txBody>
      </p:sp>
      <p:sp>
        <p:nvSpPr>
          <p:cNvPr id="21507" name="Rectangle 3"/>
          <p:cNvSpPr>
            <a:spLocks noGrp="1" noChangeArrowheads="1"/>
          </p:cNvSpPr>
          <p:nvPr>
            <p:ph type="body" idx="1"/>
          </p:nvPr>
        </p:nvSpPr>
        <p:spPr/>
        <p:txBody>
          <a:bodyPr/>
          <a:lstStyle/>
          <a:p>
            <a:pPr eaLnBrk="1" hangingPunct="1"/>
            <a:r>
              <a:rPr lang="en-US" altLang="zh-CN" sz="2600" smtClean="0">
                <a:ea typeface="SimSun" pitchFamily="2" charset="-122"/>
              </a:rPr>
              <a:t>To retrieve information from memory, either for one word or one byte (8-bit), addresses for each location are needed.</a:t>
            </a:r>
          </a:p>
          <a:p>
            <a:pPr eaLnBrk="1" hangingPunct="1"/>
            <a:r>
              <a:rPr lang="en-US" altLang="zh-CN" sz="2600" smtClean="0">
                <a:ea typeface="SimSun" pitchFamily="2" charset="-122"/>
              </a:rPr>
              <a:t>A </a:t>
            </a:r>
            <a:r>
              <a:rPr lang="en-US" altLang="zh-CN" sz="2600" i="1" smtClean="0">
                <a:ea typeface="SimSun" pitchFamily="2" charset="-122"/>
              </a:rPr>
              <a:t>k</a:t>
            </a:r>
            <a:r>
              <a:rPr lang="en-US" altLang="zh-CN" sz="2600" smtClean="0">
                <a:ea typeface="SimSun" pitchFamily="2" charset="-122"/>
              </a:rPr>
              <a:t>-bit address memory has 2</a:t>
            </a:r>
            <a:r>
              <a:rPr lang="en-US" altLang="zh-CN" sz="2600" baseline="30000" smtClean="0">
                <a:ea typeface="SimSun" pitchFamily="2" charset="-122"/>
              </a:rPr>
              <a:t>k</a:t>
            </a:r>
            <a:r>
              <a:rPr lang="en-US" altLang="zh-CN" sz="2600" smtClean="0">
                <a:ea typeface="SimSun" pitchFamily="2" charset="-122"/>
              </a:rPr>
              <a:t> memory locations, namely 0 – 2</a:t>
            </a:r>
            <a:r>
              <a:rPr lang="en-US" altLang="zh-CN" sz="2600" baseline="30000" smtClean="0">
                <a:ea typeface="SimSun" pitchFamily="2" charset="-122"/>
              </a:rPr>
              <a:t>k</a:t>
            </a:r>
            <a:r>
              <a:rPr lang="en-US" altLang="zh-CN" sz="2600" smtClean="0">
                <a:ea typeface="SimSun" pitchFamily="2" charset="-122"/>
              </a:rPr>
              <a:t>-1, called memory space.</a:t>
            </a:r>
          </a:p>
          <a:p>
            <a:pPr eaLnBrk="1" hangingPunct="1"/>
            <a:r>
              <a:rPr lang="en-US" altLang="zh-CN" sz="2600" smtClean="0">
                <a:ea typeface="SimSun" pitchFamily="2" charset="-122"/>
              </a:rPr>
              <a:t>24-bit memory: 2</a:t>
            </a:r>
            <a:r>
              <a:rPr lang="en-US" altLang="zh-CN" sz="2600" baseline="30000" smtClean="0">
                <a:ea typeface="SimSun" pitchFamily="2" charset="-122"/>
              </a:rPr>
              <a:t>24</a:t>
            </a:r>
            <a:r>
              <a:rPr lang="en-US" altLang="zh-CN" sz="2600" smtClean="0">
                <a:ea typeface="SimSun" pitchFamily="2" charset="-122"/>
              </a:rPr>
              <a:t> = 16,777,216 = 16M (1M=2</a:t>
            </a:r>
            <a:r>
              <a:rPr lang="en-US" altLang="zh-CN" sz="2600" baseline="30000" smtClean="0">
                <a:ea typeface="SimSun" pitchFamily="2" charset="-122"/>
              </a:rPr>
              <a:t>20</a:t>
            </a:r>
            <a:r>
              <a:rPr lang="en-US" altLang="zh-CN" sz="2600" smtClean="0">
                <a:ea typeface="SimSun" pitchFamily="2" charset="-122"/>
              </a:rPr>
              <a:t>)</a:t>
            </a:r>
          </a:p>
          <a:p>
            <a:pPr eaLnBrk="1" hangingPunct="1"/>
            <a:r>
              <a:rPr lang="en-US" altLang="zh-CN" sz="2600" smtClean="0">
                <a:ea typeface="SimSun" pitchFamily="2" charset="-122"/>
              </a:rPr>
              <a:t>32-bit memory: 2</a:t>
            </a:r>
            <a:r>
              <a:rPr lang="en-US" altLang="zh-CN" sz="2600" baseline="30000" smtClean="0">
                <a:ea typeface="SimSun" pitchFamily="2" charset="-122"/>
              </a:rPr>
              <a:t>32</a:t>
            </a:r>
            <a:r>
              <a:rPr lang="en-US" altLang="zh-CN" sz="2600" smtClean="0">
                <a:ea typeface="SimSun" pitchFamily="2" charset="-122"/>
              </a:rPr>
              <a:t> = 4G (1G=2</a:t>
            </a:r>
            <a:r>
              <a:rPr lang="en-US" altLang="zh-CN" sz="2600" baseline="30000" smtClean="0">
                <a:ea typeface="SimSun" pitchFamily="2" charset="-122"/>
              </a:rPr>
              <a:t>30</a:t>
            </a:r>
            <a:r>
              <a:rPr lang="en-US" altLang="zh-CN" sz="2600" smtClean="0">
                <a:ea typeface="SimSun" pitchFamily="2" charset="-122"/>
              </a:rPr>
              <a:t>)</a:t>
            </a:r>
          </a:p>
          <a:p>
            <a:pPr eaLnBrk="1" hangingPunct="1"/>
            <a:r>
              <a:rPr lang="en-US" altLang="zh-CN" sz="2600" smtClean="0">
                <a:ea typeface="SimSun" pitchFamily="2" charset="-122"/>
              </a:rPr>
              <a:t>1K(kilo)=2</a:t>
            </a:r>
            <a:r>
              <a:rPr lang="en-US" altLang="zh-CN" sz="2600" baseline="30000" smtClean="0">
                <a:ea typeface="SimSun" pitchFamily="2" charset="-122"/>
              </a:rPr>
              <a:t>10</a:t>
            </a:r>
          </a:p>
          <a:p>
            <a:pPr eaLnBrk="1" hangingPunct="1"/>
            <a:r>
              <a:rPr lang="en-US" altLang="zh-CN" sz="2600" smtClean="0">
                <a:ea typeface="SimSun" pitchFamily="2" charset="-122"/>
              </a:rPr>
              <a:t>1T(tera)=2</a:t>
            </a:r>
            <a:r>
              <a:rPr lang="en-US" altLang="zh-CN" sz="2600" baseline="30000" smtClean="0">
                <a:ea typeface="SimSun" pitchFamily="2" charset="-122"/>
              </a:rPr>
              <a:t>40</a:t>
            </a:r>
          </a:p>
        </p:txBody>
      </p:sp>
    </p:spTree>
    <p:extLst>
      <p:ext uri="{BB962C8B-B14F-4D97-AF65-F5344CB8AC3E}">
        <p14:creationId xmlns:p14="http://schemas.microsoft.com/office/powerpoint/2010/main" val="151998387"/>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116632"/>
            <a:ext cx="8784976" cy="6740307"/>
          </a:xfrm>
          <a:prstGeom prst="rect">
            <a:avLst/>
          </a:prstGeom>
          <a:noFill/>
        </p:spPr>
        <p:txBody>
          <a:bodyPr wrap="square" rtlCol="0">
            <a:spAutoFit/>
          </a:bodyPr>
          <a:lstStyle/>
          <a:p>
            <a:pPr algn="ctr"/>
            <a:r>
              <a:rPr lang="en-IN" sz="2400" b="1" dirty="0" smtClean="0">
                <a:solidFill>
                  <a:srgbClr val="FF0000"/>
                </a:solidFill>
                <a:latin typeface="Arial" panose="020B0604020202020204" pitchFamily="34" charset="0"/>
                <a:cs typeface="Arial" panose="020B0604020202020204" pitchFamily="34" charset="0"/>
              </a:rPr>
              <a:t>Instruction Set</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The instruction set of a computer is machine dependent.  It is required to know the instruction set to write a program. Instruction set can be grouped based on the type of  the operation. The different group are –</a:t>
            </a:r>
          </a:p>
          <a:p>
            <a:endParaRPr lang="en-IN" sz="2400" dirty="0">
              <a:latin typeface="Arial" panose="020B0604020202020204" pitchFamily="34" charset="0"/>
              <a:cs typeface="Arial" panose="020B0604020202020204" pitchFamily="34" charset="0"/>
            </a:endParaRPr>
          </a:p>
          <a:p>
            <a:pPr marL="457200" indent="-457200">
              <a:buFont typeface="+mj-lt"/>
              <a:buAutoNum type="arabicPeriod"/>
            </a:pPr>
            <a:r>
              <a:rPr lang="en-IN" sz="2400" dirty="0" smtClean="0">
                <a:latin typeface="Arial" panose="020B0604020202020204" pitchFamily="34" charset="0"/>
                <a:cs typeface="Arial" panose="020B0604020202020204" pitchFamily="34" charset="0"/>
              </a:rPr>
              <a:t>Data Transfer group</a:t>
            </a:r>
          </a:p>
          <a:p>
            <a:pPr marL="457200" indent="-457200">
              <a:buFont typeface="+mj-lt"/>
              <a:buAutoNum type="arabicPeriod"/>
            </a:pPr>
            <a:r>
              <a:rPr lang="en-IN" sz="2400" dirty="0" smtClean="0">
                <a:latin typeface="Arial" panose="020B0604020202020204" pitchFamily="34" charset="0"/>
                <a:cs typeface="Arial" panose="020B0604020202020204" pitchFamily="34" charset="0"/>
              </a:rPr>
              <a:t>Arithmetic and logic group</a:t>
            </a:r>
          </a:p>
          <a:p>
            <a:pPr marL="457200" indent="-457200">
              <a:buFont typeface="+mj-lt"/>
              <a:buAutoNum type="arabicPeriod"/>
            </a:pPr>
            <a:r>
              <a:rPr lang="en-IN" sz="2400" dirty="0" smtClean="0">
                <a:latin typeface="Arial" panose="020B0604020202020204" pitchFamily="34" charset="0"/>
                <a:cs typeface="Arial" panose="020B0604020202020204" pitchFamily="34" charset="0"/>
              </a:rPr>
              <a:t>Branch transfer group</a:t>
            </a:r>
          </a:p>
          <a:p>
            <a:pPr marL="457200" indent="-457200">
              <a:buFont typeface="+mj-lt"/>
              <a:buAutoNum type="arabicPeriod"/>
            </a:pPr>
            <a:r>
              <a:rPr lang="en-IN" sz="2400" dirty="0" smtClean="0">
                <a:latin typeface="Arial" panose="020B0604020202020204" pitchFamily="34" charset="0"/>
                <a:cs typeface="Arial" panose="020B0604020202020204" pitchFamily="34" charset="0"/>
              </a:rPr>
              <a:t>Machine group</a:t>
            </a:r>
          </a:p>
          <a:p>
            <a:endParaRPr lang="en-IN" sz="2400" dirty="0" smtClean="0">
              <a:latin typeface="Arial" panose="020B0604020202020204" pitchFamily="34" charset="0"/>
              <a:cs typeface="Arial" panose="020B0604020202020204" pitchFamily="34" charset="0"/>
            </a:endParaRPr>
          </a:p>
          <a:p>
            <a:r>
              <a:rPr lang="en-IN" sz="2400" b="1" dirty="0" smtClean="0">
                <a:solidFill>
                  <a:srgbClr val="FF0000"/>
                </a:solidFill>
                <a:latin typeface="Arial" panose="020B0604020202020204" pitchFamily="34" charset="0"/>
                <a:cs typeface="Arial" panose="020B0604020202020204" pitchFamily="34" charset="0"/>
              </a:rPr>
              <a:t>Data Transfer Group:</a:t>
            </a:r>
          </a:p>
          <a:p>
            <a:endParaRPr lang="en-IN" sz="2400" b="1" dirty="0" smtClean="0">
              <a:solidFill>
                <a:srgbClr val="FF0000"/>
              </a:solidFill>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Data transfer group of instructions consists of all the  data transfer from register to register, register to memory, memory to registry and input output instructions. There is no  instruction to move data from memory  to memory transfer.</a:t>
            </a:r>
          </a:p>
        </p:txBody>
      </p:sp>
    </p:spTree>
    <p:extLst>
      <p:ext uri="{BB962C8B-B14F-4D97-AF65-F5344CB8AC3E}">
        <p14:creationId xmlns:p14="http://schemas.microsoft.com/office/powerpoint/2010/main" val="3152356325"/>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88640"/>
            <a:ext cx="8712968" cy="6186309"/>
          </a:xfrm>
          <a:prstGeom prst="rect">
            <a:avLst/>
          </a:prstGeom>
          <a:noFill/>
        </p:spPr>
        <p:txBody>
          <a:bodyPr wrap="square" rtlCol="0">
            <a:spAutoFit/>
          </a:bodyPr>
          <a:lstStyle/>
          <a:p>
            <a:pPr>
              <a:lnSpc>
                <a:spcPct val="150000"/>
              </a:lnSpc>
            </a:pPr>
            <a:r>
              <a:rPr lang="en-IN" sz="2400" dirty="0" smtClean="0">
                <a:latin typeface="Arial" panose="020B0604020202020204" pitchFamily="34" charset="0"/>
                <a:cs typeface="Arial" panose="020B0604020202020204" pitchFamily="34" charset="0"/>
              </a:rPr>
              <a:t>Move R1, R2   ;  Register addressing mode</a:t>
            </a:r>
          </a:p>
          <a:p>
            <a:pPr>
              <a:lnSpc>
                <a:spcPct val="150000"/>
              </a:lnSpc>
            </a:pPr>
            <a:r>
              <a:rPr lang="en-IN" sz="2400" dirty="0" smtClean="0">
                <a:latin typeface="Arial" panose="020B0604020202020204" pitchFamily="34" charset="0"/>
                <a:cs typeface="Arial" panose="020B0604020202020204" pitchFamily="34" charset="0"/>
              </a:rPr>
              <a:t>Move #5, R3    ; Immediate addressing mode</a:t>
            </a:r>
          </a:p>
          <a:p>
            <a:pPr>
              <a:lnSpc>
                <a:spcPct val="150000"/>
              </a:lnSpc>
            </a:pPr>
            <a:r>
              <a:rPr lang="en-IN" sz="2400" dirty="0" smtClean="0">
                <a:latin typeface="Arial" panose="020B0604020202020204" pitchFamily="34" charset="0"/>
                <a:cs typeface="Arial" panose="020B0604020202020204" pitchFamily="34" charset="0"/>
              </a:rPr>
              <a:t>Move (R1), R2 ; Register indirect addressing mode</a:t>
            </a:r>
          </a:p>
          <a:p>
            <a:pPr>
              <a:lnSpc>
                <a:spcPct val="150000"/>
              </a:lnSpc>
            </a:pPr>
            <a:r>
              <a:rPr lang="en-IN" sz="2400" dirty="0" smtClean="0">
                <a:latin typeface="Arial" panose="020B0604020202020204" pitchFamily="34" charset="0"/>
                <a:cs typeface="Arial" panose="020B0604020202020204" pitchFamily="34" charset="0"/>
              </a:rPr>
              <a:t>Move –(R5), R0;  Auto decrement addressing mode</a:t>
            </a:r>
          </a:p>
          <a:p>
            <a:pPr>
              <a:lnSpc>
                <a:spcPct val="150000"/>
              </a:lnSpc>
            </a:pPr>
            <a:r>
              <a:rPr lang="en-IN" sz="2400" dirty="0" smtClean="0">
                <a:latin typeface="Arial" panose="020B0604020202020204" pitchFamily="34" charset="0"/>
                <a:cs typeface="Arial" panose="020B0604020202020204" pitchFamily="34" charset="0"/>
              </a:rPr>
              <a:t>Move X(R2), R1; Index addressing mode</a:t>
            </a:r>
          </a:p>
          <a:p>
            <a:r>
              <a:rPr lang="en-IN" sz="2400" dirty="0" err="1" smtClean="0">
                <a:latin typeface="Arial" panose="020B0604020202020204" pitchFamily="34" charset="0"/>
                <a:cs typeface="Arial" panose="020B0604020202020204" pitchFamily="34" charset="0"/>
              </a:rPr>
              <a:t>Movemultiple</a:t>
            </a:r>
            <a:r>
              <a:rPr lang="en-IN" sz="2400" dirty="0" smtClean="0">
                <a:latin typeface="Arial" panose="020B0604020202020204" pitchFamily="34" charset="0"/>
                <a:cs typeface="Arial" panose="020B0604020202020204" pitchFamily="34" charset="0"/>
              </a:rPr>
              <a:t> (R0-R3), -SP ; This is an instruction where  multiple registers are moved on the top of the stack. Before the contents of register is saved on the top of the  stack, the contents of the stack pointer is decremented by two. The process continues till all  the register is saved on the top of the stack.</a:t>
            </a:r>
          </a:p>
          <a:p>
            <a:endParaRPr lang="en-IN" sz="2400" dirty="0">
              <a:latin typeface="Arial" panose="020B0604020202020204" pitchFamily="34" charset="0"/>
              <a:cs typeface="Arial" panose="020B0604020202020204" pitchFamily="34" charset="0"/>
            </a:endParaRPr>
          </a:p>
          <a:p>
            <a:r>
              <a:rPr lang="en-IN" sz="2400" dirty="0" err="1" smtClean="0">
                <a:latin typeface="Arial" panose="020B0604020202020204" pitchFamily="34" charset="0"/>
                <a:cs typeface="Arial" panose="020B0604020202020204" pitchFamily="34" charset="0"/>
              </a:rPr>
              <a:t>Movemultiple</a:t>
            </a:r>
            <a:r>
              <a:rPr lang="en-IN" sz="2400" dirty="0" smtClean="0">
                <a:latin typeface="Arial" panose="020B0604020202020204" pitchFamily="34" charset="0"/>
                <a:cs typeface="Arial" panose="020B0604020202020204" pitchFamily="34" charset="0"/>
              </a:rPr>
              <a:t>(SP)+, (R0-R3) : The data from the top of the stack is moved to the registers mentioned in the instruction.  </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0808541"/>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88640"/>
            <a:ext cx="8712968" cy="6370975"/>
          </a:xfrm>
          <a:prstGeom prst="rect">
            <a:avLst/>
          </a:prstGeom>
          <a:noFill/>
        </p:spPr>
        <p:txBody>
          <a:bodyPr wrap="square" rtlCol="0">
            <a:spAutoFit/>
          </a:bodyPr>
          <a:lstStyle/>
          <a:p>
            <a:r>
              <a:rPr lang="en-IN" sz="2400" b="1" dirty="0" smtClean="0">
                <a:solidFill>
                  <a:srgbClr val="FF0000"/>
                </a:solidFill>
                <a:latin typeface="Arial" panose="020B0604020202020204" pitchFamily="34" charset="0"/>
                <a:cs typeface="Arial" panose="020B0604020202020204" pitchFamily="34" charset="0"/>
              </a:rPr>
              <a:t>Input Data Transfer Instruction</a:t>
            </a:r>
            <a:r>
              <a:rPr lang="en-IN" sz="2400" dirty="0" smtClean="0">
                <a:latin typeface="Arial" panose="020B0604020202020204" pitchFamily="34" charset="0"/>
                <a:cs typeface="Arial" panose="020B0604020202020204" pitchFamily="34" charset="0"/>
              </a:rPr>
              <a:t>:</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Data from input devices can be accessed using </a:t>
            </a:r>
            <a:r>
              <a:rPr lang="en-IN" sz="2400" dirty="0" err="1" smtClean="0">
                <a:latin typeface="Arial" panose="020B0604020202020204" pitchFamily="34" charset="0"/>
                <a:cs typeface="Arial" panose="020B0604020202020204" pitchFamily="34" charset="0"/>
              </a:rPr>
              <a:t>MoveByte</a:t>
            </a:r>
            <a:r>
              <a:rPr lang="en-IN" sz="2400" dirty="0" smtClean="0">
                <a:latin typeface="Arial" panose="020B0604020202020204" pitchFamily="34" charset="0"/>
                <a:cs typeface="Arial" panose="020B0604020202020204" pitchFamily="34" charset="0"/>
              </a:rPr>
              <a:t> instruction.  Before moving the data from the input device, which is much slower than the CPU, the program checks whether the device has made the data available by seeing a flag SIN. If the SIN flag is 0, the data is not ready and if the SIN flag is 1, then the data is available in I/O area DATAIN and the data can be </a:t>
            </a:r>
            <a:r>
              <a:rPr lang="en-IN" sz="2400" dirty="0" err="1" smtClean="0">
                <a:latin typeface="Arial" panose="020B0604020202020204" pitchFamily="34" charset="0"/>
                <a:cs typeface="Arial" panose="020B0604020202020204" pitchFamily="34" charset="0"/>
              </a:rPr>
              <a:t>readt</a:t>
            </a:r>
            <a:r>
              <a:rPr lang="en-IN" sz="2400" dirty="0" smtClean="0">
                <a:latin typeface="Arial" panose="020B0604020202020204" pitchFamily="34" charset="0"/>
                <a:cs typeface="Arial" panose="020B0604020202020204" pitchFamily="34" charset="0"/>
              </a:rPr>
              <a:t> </a:t>
            </a:r>
          </a:p>
          <a:p>
            <a:r>
              <a:rPr lang="en-IN" sz="2400" dirty="0">
                <a:latin typeface="Arial" panose="020B0604020202020204" pitchFamily="34" charset="0"/>
                <a:cs typeface="Arial" panose="020B0604020202020204" pitchFamily="34" charset="0"/>
              </a:rPr>
              <a:t>	</a:t>
            </a:r>
            <a:endParaRPr lang="en-IN" sz="2400" dirty="0" smtClean="0">
              <a:latin typeface="Arial" panose="020B0604020202020204" pitchFamily="34" charset="0"/>
              <a:cs typeface="Arial" panose="020B0604020202020204" pitchFamily="34" charset="0"/>
            </a:endParaRPr>
          </a:p>
          <a:p>
            <a:r>
              <a:rPr lang="en-IN" sz="2400" dirty="0">
                <a:latin typeface="Arial" panose="020B0604020202020204" pitchFamily="34" charset="0"/>
                <a:cs typeface="Arial" panose="020B0604020202020204" pitchFamily="34" charset="0"/>
              </a:rPr>
              <a:t>	</a:t>
            </a:r>
            <a:r>
              <a:rPr lang="en-IN" sz="2400" dirty="0" smtClean="0">
                <a:latin typeface="Arial" panose="020B0604020202020204" pitchFamily="34" charset="0"/>
                <a:cs typeface="Arial" panose="020B0604020202020204" pitchFamily="34" charset="0"/>
              </a:rPr>
              <a:t>READWAIT BRANCH to READWAIT if SIN=0</a:t>
            </a:r>
          </a:p>
          <a:p>
            <a:r>
              <a:rPr lang="en-IN" sz="2400" dirty="0">
                <a:latin typeface="Arial" panose="020B0604020202020204" pitchFamily="34" charset="0"/>
                <a:cs typeface="Arial" panose="020B0604020202020204" pitchFamily="34" charset="0"/>
              </a:rPr>
              <a:t>	</a:t>
            </a:r>
            <a:r>
              <a:rPr lang="en-IN" sz="2400" dirty="0" smtClean="0">
                <a:latin typeface="Arial" panose="020B0604020202020204" pitchFamily="34" charset="0"/>
                <a:cs typeface="Arial" panose="020B0604020202020204" pitchFamily="34" charset="0"/>
              </a:rPr>
              <a:t>	         </a:t>
            </a:r>
            <a:r>
              <a:rPr lang="en-IN" sz="2400" dirty="0" err="1" smtClean="0">
                <a:latin typeface="Arial" panose="020B0604020202020204" pitchFamily="34" charset="0"/>
                <a:cs typeface="Arial" panose="020B0604020202020204" pitchFamily="34" charset="0"/>
              </a:rPr>
              <a:t>MOVEByte</a:t>
            </a:r>
            <a:r>
              <a:rPr lang="en-IN" sz="2400" dirty="0" smtClean="0">
                <a:latin typeface="Arial" panose="020B0604020202020204" pitchFamily="34" charset="0"/>
                <a:cs typeface="Arial" panose="020B0604020202020204" pitchFamily="34" charset="0"/>
              </a:rPr>
              <a:t> DATAIN, R1</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Output Data Transfer Instruction:</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Data can be sent out of the processor much faster than the device can accept.  To make sure that data is not lost, it is </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04127829"/>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88640"/>
            <a:ext cx="8712968" cy="6001643"/>
          </a:xfrm>
          <a:prstGeom prst="rect">
            <a:avLst/>
          </a:prstGeom>
          <a:noFill/>
        </p:spPr>
        <p:txBody>
          <a:bodyPr wrap="square" rtlCol="0">
            <a:spAutoFit/>
          </a:bodyPr>
          <a:lstStyle/>
          <a:p>
            <a:r>
              <a:rPr lang="en-IN" sz="2400" dirty="0" smtClean="0">
                <a:latin typeface="Arial" panose="020B0604020202020204" pitchFamily="34" charset="0"/>
                <a:cs typeface="Arial" panose="020B0604020202020204" pitchFamily="34" charset="0"/>
              </a:rPr>
              <a:t>R 0equired to check whether the device is ready  to receive data.  This is being done by looking into a flag called </a:t>
            </a:r>
            <a:r>
              <a:rPr lang="en-IN" sz="2400" dirty="0" err="1" smtClean="0">
                <a:latin typeface="Arial" panose="020B0604020202020204" pitchFamily="34" charset="0"/>
                <a:cs typeface="Arial" panose="020B0604020202020204" pitchFamily="34" charset="0"/>
              </a:rPr>
              <a:t>Sout</a:t>
            </a:r>
            <a:r>
              <a:rPr lang="en-IN" sz="2400" dirty="0" smtClean="0">
                <a:latin typeface="Arial" panose="020B0604020202020204" pitchFamily="34" charset="0"/>
                <a:cs typeface="Arial" panose="020B0604020202020204" pitchFamily="34" charset="0"/>
              </a:rPr>
              <a:t>. If </a:t>
            </a:r>
            <a:r>
              <a:rPr lang="en-IN" sz="2400" dirty="0" err="1" smtClean="0">
                <a:latin typeface="Arial" panose="020B0604020202020204" pitchFamily="34" charset="0"/>
                <a:cs typeface="Arial" panose="020B0604020202020204" pitchFamily="34" charset="0"/>
              </a:rPr>
              <a:t>Sout</a:t>
            </a:r>
            <a:r>
              <a:rPr lang="en-IN" sz="2400" dirty="0" smtClean="0">
                <a:latin typeface="Arial" panose="020B0604020202020204" pitchFamily="34" charset="0"/>
                <a:cs typeface="Arial" panose="020B0604020202020204" pitchFamily="34" charset="0"/>
              </a:rPr>
              <a:t> = 0 then the device is  not ready.  If </a:t>
            </a:r>
            <a:r>
              <a:rPr lang="en-IN" sz="2400" dirty="0" err="1" smtClean="0">
                <a:latin typeface="Arial" panose="020B0604020202020204" pitchFamily="34" charset="0"/>
                <a:cs typeface="Arial" panose="020B0604020202020204" pitchFamily="34" charset="0"/>
              </a:rPr>
              <a:t>Sout</a:t>
            </a:r>
            <a:r>
              <a:rPr lang="en-IN" sz="2400" dirty="0" smtClean="0">
                <a:latin typeface="Arial" panose="020B0604020202020204" pitchFamily="34" charset="0"/>
                <a:cs typeface="Arial" panose="020B0604020202020204" pitchFamily="34" charset="0"/>
              </a:rPr>
              <a:t> =1, then device is ready to receive the data.  It is required to write an instruction to make the  program check </a:t>
            </a:r>
            <a:r>
              <a:rPr lang="en-IN" sz="2400" dirty="0" err="1" smtClean="0">
                <a:latin typeface="Arial" panose="020B0604020202020204" pitchFamily="34" charset="0"/>
                <a:cs typeface="Arial" panose="020B0604020202020204" pitchFamily="34" charset="0"/>
              </a:rPr>
              <a:t>Sout</a:t>
            </a:r>
            <a:r>
              <a:rPr lang="en-IN" sz="2400" dirty="0" smtClean="0">
                <a:latin typeface="Arial" panose="020B0604020202020204" pitchFamily="34" charset="0"/>
                <a:cs typeface="Arial" panose="020B0604020202020204" pitchFamily="34" charset="0"/>
              </a:rPr>
              <a:t> flag and wait there till the device is ready  to accept.  Once the device is ready send the data to DATAOUT register.</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	</a:t>
            </a:r>
            <a:r>
              <a:rPr lang="en-IN" sz="2400" dirty="0" err="1" smtClean="0">
                <a:latin typeface="Arial" panose="020B0604020202020204" pitchFamily="34" charset="0"/>
                <a:cs typeface="Arial" panose="020B0604020202020204" pitchFamily="34" charset="0"/>
              </a:rPr>
              <a:t>WriteWait</a:t>
            </a:r>
            <a:r>
              <a:rPr lang="en-IN" sz="2400" dirty="0" smtClean="0">
                <a:latin typeface="Arial" panose="020B0604020202020204" pitchFamily="34" charset="0"/>
                <a:cs typeface="Arial" panose="020B0604020202020204" pitchFamily="34" charset="0"/>
              </a:rPr>
              <a:t>  Branch </a:t>
            </a:r>
            <a:r>
              <a:rPr lang="en-IN" sz="2400" dirty="0" err="1" smtClean="0">
                <a:latin typeface="Arial" panose="020B0604020202020204" pitchFamily="34" charset="0"/>
                <a:cs typeface="Arial" panose="020B0604020202020204" pitchFamily="34" charset="0"/>
              </a:rPr>
              <a:t>WriteWait</a:t>
            </a:r>
            <a:r>
              <a:rPr lang="en-IN" sz="2400" dirty="0" smtClean="0">
                <a:latin typeface="Arial" panose="020B0604020202020204" pitchFamily="34" charset="0"/>
                <a:cs typeface="Arial" panose="020B0604020202020204" pitchFamily="34" charset="0"/>
              </a:rPr>
              <a:t> if </a:t>
            </a:r>
            <a:r>
              <a:rPr lang="en-IN" sz="2400" dirty="0" err="1" smtClean="0">
                <a:latin typeface="Arial" panose="020B0604020202020204" pitchFamily="34" charset="0"/>
                <a:cs typeface="Arial" panose="020B0604020202020204" pitchFamily="34" charset="0"/>
              </a:rPr>
              <a:t>Sout</a:t>
            </a:r>
            <a:r>
              <a:rPr lang="en-IN" sz="2400" dirty="0" smtClean="0">
                <a:latin typeface="Arial" panose="020B0604020202020204" pitchFamily="34" charset="0"/>
                <a:cs typeface="Arial" panose="020B0604020202020204" pitchFamily="34" charset="0"/>
              </a:rPr>
              <a:t> = 0</a:t>
            </a:r>
          </a:p>
          <a:p>
            <a:r>
              <a:rPr lang="en-IN" sz="2400" dirty="0">
                <a:latin typeface="Arial" panose="020B0604020202020204" pitchFamily="34" charset="0"/>
                <a:cs typeface="Arial" panose="020B0604020202020204" pitchFamily="34" charset="0"/>
              </a:rPr>
              <a:t> </a:t>
            </a:r>
            <a:r>
              <a:rPr lang="en-IN" sz="2400" dirty="0" smtClean="0">
                <a:latin typeface="Arial" panose="020B0604020202020204" pitchFamily="34" charset="0"/>
                <a:cs typeface="Arial" panose="020B0604020202020204" pitchFamily="34" charset="0"/>
              </a:rPr>
              <a:t>                      </a:t>
            </a:r>
            <a:r>
              <a:rPr lang="en-IN" sz="2400" dirty="0" err="1" smtClean="0">
                <a:latin typeface="Arial" panose="020B0604020202020204" pitchFamily="34" charset="0"/>
                <a:cs typeface="Arial" panose="020B0604020202020204" pitchFamily="34" charset="0"/>
              </a:rPr>
              <a:t>Movebyte</a:t>
            </a:r>
            <a:r>
              <a:rPr lang="en-IN" sz="2400" dirty="0" smtClean="0">
                <a:latin typeface="Arial" panose="020B0604020202020204" pitchFamily="34" charset="0"/>
                <a:cs typeface="Arial" panose="020B0604020202020204" pitchFamily="34" charset="0"/>
              </a:rPr>
              <a:t> R1, DATAOUT</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MOVE (R1, R2), R3 ;  This is an instruction which is multi-dimensional addressing mode. The contents of R1 and R2 are added to access the data from memory and store the result in register R3.  R1 is for one of the  index and R2 is for  the  second index in two dimensional data access.</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4856622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88640"/>
            <a:ext cx="8712968" cy="6555641"/>
          </a:xfrm>
          <a:prstGeom prst="rect">
            <a:avLst/>
          </a:prstGeom>
          <a:noFill/>
        </p:spPr>
        <p:txBody>
          <a:bodyPr wrap="square" rtlCol="0">
            <a:spAutoFit/>
          </a:bodyPr>
          <a:lstStyle/>
          <a:p>
            <a:r>
              <a:rPr lang="en-IN" sz="2400" b="1" dirty="0" smtClean="0">
                <a:solidFill>
                  <a:srgbClr val="FF0000"/>
                </a:solidFill>
                <a:latin typeface="Arial" panose="020B0604020202020204" pitchFamily="34" charset="0"/>
                <a:cs typeface="Arial" panose="020B0604020202020204" pitchFamily="34" charset="0"/>
              </a:rPr>
              <a:t>Arithmetic and Logical group:</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Arithmetic instructions consists of Addition, Subtraction, Multiplication and division instructions.</a:t>
            </a:r>
          </a:p>
          <a:p>
            <a:endParaRPr lang="en-IN" sz="2400" dirty="0">
              <a:latin typeface="Arial" panose="020B0604020202020204" pitchFamily="34" charset="0"/>
              <a:cs typeface="Arial" panose="020B0604020202020204" pitchFamily="34" charset="0"/>
            </a:endParaRPr>
          </a:p>
          <a:p>
            <a:r>
              <a:rPr lang="en-IN" sz="2400" b="1" dirty="0" smtClean="0">
                <a:solidFill>
                  <a:srgbClr val="FF0000"/>
                </a:solidFill>
                <a:latin typeface="Arial" panose="020B0604020202020204" pitchFamily="34" charset="0"/>
                <a:cs typeface="Arial" panose="020B0604020202020204" pitchFamily="34" charset="0"/>
              </a:rPr>
              <a:t>Addition:</a:t>
            </a:r>
          </a:p>
          <a:p>
            <a:endParaRPr lang="en-IN" sz="2400" dirty="0" smtClean="0">
              <a:latin typeface="Arial" panose="020B0604020202020204" pitchFamily="34" charset="0"/>
              <a:cs typeface="Arial" panose="020B0604020202020204" pitchFamily="34" charset="0"/>
            </a:endParaRPr>
          </a:p>
          <a:p>
            <a:pPr>
              <a:lnSpc>
                <a:spcPct val="150000"/>
              </a:lnSpc>
            </a:pPr>
            <a:r>
              <a:rPr lang="en-IN" sz="2400" dirty="0" smtClean="0">
                <a:latin typeface="Arial" panose="020B0604020202020204" pitchFamily="34" charset="0"/>
                <a:cs typeface="Arial" panose="020B0604020202020204" pitchFamily="34" charset="0"/>
              </a:rPr>
              <a:t>ADD R1, R2; Register addressing mode</a:t>
            </a:r>
          </a:p>
          <a:p>
            <a:pPr>
              <a:lnSpc>
                <a:spcPct val="150000"/>
              </a:lnSpc>
            </a:pPr>
            <a:r>
              <a:rPr lang="en-IN" sz="2400" dirty="0" smtClean="0">
                <a:latin typeface="Arial" panose="020B0604020202020204" pitchFamily="34" charset="0"/>
                <a:cs typeface="Arial" panose="020B0604020202020204" pitchFamily="34" charset="0"/>
              </a:rPr>
              <a:t>ADD #6, R3; Immediate addressing mode</a:t>
            </a:r>
          </a:p>
          <a:p>
            <a:pPr>
              <a:lnSpc>
                <a:spcPct val="150000"/>
              </a:lnSpc>
            </a:pPr>
            <a:r>
              <a:rPr lang="en-IN" sz="2400" dirty="0" smtClean="0">
                <a:latin typeface="Arial" panose="020B0604020202020204" pitchFamily="34" charset="0"/>
                <a:cs typeface="Arial" panose="020B0604020202020204" pitchFamily="34" charset="0"/>
              </a:rPr>
              <a:t>ADD (R4), R2 ; Register indirect addressing mode</a:t>
            </a:r>
          </a:p>
          <a:p>
            <a:pPr>
              <a:lnSpc>
                <a:spcPct val="150000"/>
              </a:lnSpc>
            </a:pPr>
            <a:r>
              <a:rPr lang="en-IN" sz="2400" dirty="0" smtClean="0">
                <a:latin typeface="Arial" panose="020B0604020202020204" pitchFamily="34" charset="0"/>
                <a:cs typeface="Arial" panose="020B0604020202020204" pitchFamily="34" charset="0"/>
              </a:rPr>
              <a:t>ADD X(R5), R4; Index addressing mode</a:t>
            </a:r>
          </a:p>
          <a:p>
            <a:pPr>
              <a:lnSpc>
                <a:spcPct val="150000"/>
              </a:lnSpc>
            </a:pPr>
            <a:r>
              <a:rPr lang="en-IN" sz="2400" dirty="0" smtClean="0">
                <a:latin typeface="Arial" panose="020B0604020202020204" pitchFamily="34" charset="0"/>
                <a:cs typeface="Arial" panose="020B0604020202020204" pitchFamily="34" charset="0"/>
              </a:rPr>
              <a:t>ADD (R1, R3), R8; Multi index addressing mode</a:t>
            </a:r>
          </a:p>
          <a:p>
            <a:endParaRPr lang="en-IN" sz="2400" dirty="0" smtClean="0">
              <a:latin typeface="Arial" panose="020B0604020202020204" pitchFamily="34" charset="0"/>
              <a:cs typeface="Arial" panose="020B0604020202020204" pitchFamily="34" charset="0"/>
            </a:endParaRPr>
          </a:p>
          <a:p>
            <a:r>
              <a:rPr lang="en-IN" sz="2400" dirty="0">
                <a:latin typeface="Arial" panose="020B0604020202020204" pitchFamily="34" charset="0"/>
                <a:cs typeface="Arial" panose="020B0604020202020204" pitchFamily="34" charset="0"/>
              </a:rPr>
              <a:t>INCREMENT  R5; </a:t>
            </a:r>
            <a:r>
              <a:rPr lang="en-IN" sz="2400" dirty="0" smtClean="0">
                <a:latin typeface="Arial" panose="020B0604020202020204" pitchFamily="34" charset="0"/>
                <a:cs typeface="Arial" panose="020B0604020202020204" pitchFamily="34" charset="0"/>
              </a:rPr>
              <a:t> </a:t>
            </a:r>
            <a:r>
              <a:rPr lang="en-IN" sz="2400" dirty="0">
                <a:latin typeface="Arial" panose="020B0604020202020204" pitchFamily="34" charset="0"/>
                <a:cs typeface="Arial" panose="020B0604020202020204" pitchFamily="34" charset="0"/>
              </a:rPr>
              <a:t>R5 </a:t>
            </a:r>
            <a:r>
              <a:rPr lang="en-IN" sz="2400" dirty="0" smtClean="0">
                <a:latin typeface="Arial" panose="020B0604020202020204" pitchFamily="34" charset="0"/>
                <a:cs typeface="Arial" panose="020B0604020202020204" pitchFamily="34" charset="0"/>
              </a:rPr>
              <a:t>= R5 + 1</a:t>
            </a:r>
            <a:endParaRPr lang="en-IN" sz="2400" dirty="0">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8901867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88640"/>
            <a:ext cx="8712968" cy="5262979"/>
          </a:xfrm>
          <a:prstGeom prst="rect">
            <a:avLst/>
          </a:prstGeom>
          <a:noFill/>
        </p:spPr>
        <p:txBody>
          <a:bodyPr wrap="square" rtlCol="0">
            <a:spAutoFit/>
          </a:bodyPr>
          <a:lstStyle/>
          <a:p>
            <a:r>
              <a:rPr lang="en-IN" sz="2400" b="1" dirty="0" smtClean="0">
                <a:solidFill>
                  <a:srgbClr val="FF0000"/>
                </a:solidFill>
                <a:latin typeface="Arial" panose="020B0604020202020204" pitchFamily="34" charset="0"/>
                <a:cs typeface="Arial" panose="020B0604020202020204" pitchFamily="34" charset="0"/>
              </a:rPr>
              <a:t>Subtraction:</a:t>
            </a:r>
            <a:endParaRPr lang="en-IN" sz="2400" b="1" dirty="0">
              <a:solidFill>
                <a:srgbClr val="FF0000"/>
              </a:solidFill>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a:p>
            <a:pPr>
              <a:lnSpc>
                <a:spcPct val="200000"/>
              </a:lnSpc>
            </a:pPr>
            <a:r>
              <a:rPr lang="en-IN" sz="2400" dirty="0" smtClean="0">
                <a:latin typeface="Arial" panose="020B0604020202020204" pitchFamily="34" charset="0"/>
                <a:cs typeface="Arial" panose="020B0604020202020204" pitchFamily="34" charset="0"/>
              </a:rPr>
              <a:t>SUB </a:t>
            </a:r>
            <a:r>
              <a:rPr lang="en-IN" sz="2400" dirty="0">
                <a:latin typeface="Arial" panose="020B0604020202020204" pitchFamily="34" charset="0"/>
                <a:cs typeface="Arial" panose="020B0604020202020204" pitchFamily="34" charset="0"/>
              </a:rPr>
              <a:t>R1, R2; Register addressing mode</a:t>
            </a:r>
          </a:p>
          <a:p>
            <a:pPr>
              <a:lnSpc>
                <a:spcPct val="200000"/>
              </a:lnSpc>
            </a:pPr>
            <a:r>
              <a:rPr lang="en-IN" sz="2400" dirty="0" smtClean="0">
                <a:latin typeface="Arial" panose="020B0604020202020204" pitchFamily="34" charset="0"/>
                <a:cs typeface="Arial" panose="020B0604020202020204" pitchFamily="34" charset="0"/>
              </a:rPr>
              <a:t>SUB </a:t>
            </a:r>
            <a:r>
              <a:rPr lang="en-IN" sz="2400" dirty="0">
                <a:latin typeface="Arial" panose="020B0604020202020204" pitchFamily="34" charset="0"/>
                <a:cs typeface="Arial" panose="020B0604020202020204" pitchFamily="34" charset="0"/>
              </a:rPr>
              <a:t>#6, R3; Immediate addressing mode</a:t>
            </a:r>
          </a:p>
          <a:p>
            <a:pPr>
              <a:lnSpc>
                <a:spcPct val="200000"/>
              </a:lnSpc>
            </a:pPr>
            <a:r>
              <a:rPr lang="en-IN" sz="2400" dirty="0" smtClean="0">
                <a:latin typeface="Arial" panose="020B0604020202020204" pitchFamily="34" charset="0"/>
                <a:cs typeface="Arial" panose="020B0604020202020204" pitchFamily="34" charset="0"/>
              </a:rPr>
              <a:t>SUB </a:t>
            </a:r>
            <a:r>
              <a:rPr lang="en-IN" sz="2400" dirty="0">
                <a:latin typeface="Arial" panose="020B0604020202020204" pitchFamily="34" charset="0"/>
                <a:cs typeface="Arial" panose="020B0604020202020204" pitchFamily="34" charset="0"/>
              </a:rPr>
              <a:t>(R4), R2 ; Register indirect addressing mode</a:t>
            </a:r>
          </a:p>
          <a:p>
            <a:pPr>
              <a:lnSpc>
                <a:spcPct val="200000"/>
              </a:lnSpc>
            </a:pPr>
            <a:r>
              <a:rPr lang="en-IN" sz="2400" dirty="0" smtClean="0">
                <a:latin typeface="Arial" panose="020B0604020202020204" pitchFamily="34" charset="0"/>
                <a:cs typeface="Arial" panose="020B0604020202020204" pitchFamily="34" charset="0"/>
              </a:rPr>
              <a:t>SUB </a:t>
            </a:r>
            <a:r>
              <a:rPr lang="en-IN" sz="2400" dirty="0">
                <a:latin typeface="Arial" panose="020B0604020202020204" pitchFamily="34" charset="0"/>
                <a:cs typeface="Arial" panose="020B0604020202020204" pitchFamily="34" charset="0"/>
              </a:rPr>
              <a:t>X(R5), R4; Index addressing mode</a:t>
            </a:r>
          </a:p>
          <a:p>
            <a:pPr>
              <a:lnSpc>
                <a:spcPct val="200000"/>
              </a:lnSpc>
            </a:pPr>
            <a:r>
              <a:rPr lang="en-IN" sz="2400" dirty="0" smtClean="0">
                <a:latin typeface="Arial" panose="020B0604020202020204" pitchFamily="34" charset="0"/>
                <a:cs typeface="Arial" panose="020B0604020202020204" pitchFamily="34" charset="0"/>
              </a:rPr>
              <a:t>SUB </a:t>
            </a:r>
            <a:r>
              <a:rPr lang="en-IN" sz="2400" dirty="0">
                <a:latin typeface="Arial" panose="020B0604020202020204" pitchFamily="34" charset="0"/>
                <a:cs typeface="Arial" panose="020B0604020202020204" pitchFamily="34" charset="0"/>
              </a:rPr>
              <a:t>(R1, R3), R8; Multi index addressing </a:t>
            </a:r>
            <a:r>
              <a:rPr lang="en-IN" sz="2400" dirty="0" smtClean="0">
                <a:latin typeface="Arial" panose="020B0604020202020204" pitchFamily="34" charset="0"/>
                <a:cs typeface="Arial" panose="020B0604020202020204" pitchFamily="34" charset="0"/>
              </a:rPr>
              <a:t>mode</a:t>
            </a:r>
          </a:p>
          <a:p>
            <a:r>
              <a:rPr lang="en-IN" sz="2400" dirty="0" smtClean="0">
                <a:latin typeface="Arial" panose="020B0604020202020204" pitchFamily="34" charset="0"/>
                <a:cs typeface="Arial" panose="020B0604020202020204" pitchFamily="34" charset="0"/>
              </a:rPr>
              <a:t>Decrement R1; R1=R1-1</a:t>
            </a:r>
          </a:p>
          <a:p>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9930337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520" y="188640"/>
            <a:ext cx="8712968" cy="4893647"/>
          </a:xfrm>
          <a:prstGeom prst="rect">
            <a:avLst/>
          </a:prstGeom>
          <a:noFill/>
        </p:spPr>
        <p:txBody>
          <a:bodyPr wrap="square" rtlCol="0">
            <a:spAutoFit/>
          </a:bodyPr>
          <a:lstStyle/>
          <a:p>
            <a:r>
              <a:rPr lang="en-IN" sz="2400" b="1" dirty="0" smtClean="0">
                <a:solidFill>
                  <a:srgbClr val="FF0000"/>
                </a:solidFill>
                <a:latin typeface="Arial" panose="020B0604020202020204" pitchFamily="34" charset="0"/>
                <a:cs typeface="Arial" panose="020B0604020202020204" pitchFamily="34" charset="0"/>
              </a:rPr>
              <a:t>Multiplication:</a:t>
            </a:r>
            <a:endParaRPr lang="en-IN" sz="2400" b="1" dirty="0">
              <a:solidFill>
                <a:srgbClr val="FF0000"/>
              </a:solidFill>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a:p>
            <a:pPr>
              <a:lnSpc>
                <a:spcPct val="200000"/>
              </a:lnSpc>
            </a:pPr>
            <a:r>
              <a:rPr lang="en-IN" sz="2400" dirty="0" smtClean="0">
                <a:latin typeface="Arial" panose="020B0604020202020204" pitchFamily="34" charset="0"/>
                <a:cs typeface="Arial" panose="020B0604020202020204" pitchFamily="34" charset="0"/>
              </a:rPr>
              <a:t>MUL </a:t>
            </a:r>
            <a:r>
              <a:rPr lang="en-IN" sz="2400" dirty="0">
                <a:latin typeface="Arial" panose="020B0604020202020204" pitchFamily="34" charset="0"/>
                <a:cs typeface="Arial" panose="020B0604020202020204" pitchFamily="34" charset="0"/>
              </a:rPr>
              <a:t>R1, R2; Register addressing mode</a:t>
            </a:r>
          </a:p>
          <a:p>
            <a:pPr>
              <a:lnSpc>
                <a:spcPct val="200000"/>
              </a:lnSpc>
            </a:pPr>
            <a:r>
              <a:rPr lang="en-IN" sz="2400" dirty="0" smtClean="0">
                <a:latin typeface="Arial" panose="020B0604020202020204" pitchFamily="34" charset="0"/>
                <a:cs typeface="Arial" panose="020B0604020202020204" pitchFamily="34" charset="0"/>
              </a:rPr>
              <a:t>MUL </a:t>
            </a:r>
            <a:r>
              <a:rPr lang="en-IN" sz="2400" dirty="0">
                <a:latin typeface="Arial" panose="020B0604020202020204" pitchFamily="34" charset="0"/>
                <a:cs typeface="Arial" panose="020B0604020202020204" pitchFamily="34" charset="0"/>
              </a:rPr>
              <a:t>#6, R3; Immediate addressing mode</a:t>
            </a:r>
          </a:p>
          <a:p>
            <a:pPr>
              <a:lnSpc>
                <a:spcPct val="200000"/>
              </a:lnSpc>
            </a:pPr>
            <a:r>
              <a:rPr lang="en-IN" sz="2400" dirty="0" smtClean="0">
                <a:latin typeface="Arial" panose="020B0604020202020204" pitchFamily="34" charset="0"/>
                <a:cs typeface="Arial" panose="020B0604020202020204" pitchFamily="34" charset="0"/>
              </a:rPr>
              <a:t>MUL </a:t>
            </a:r>
            <a:r>
              <a:rPr lang="en-IN" sz="2400" dirty="0">
                <a:latin typeface="Arial" panose="020B0604020202020204" pitchFamily="34" charset="0"/>
                <a:cs typeface="Arial" panose="020B0604020202020204" pitchFamily="34" charset="0"/>
              </a:rPr>
              <a:t>(R4), R2 ; Register indirect addressing mode</a:t>
            </a:r>
          </a:p>
          <a:p>
            <a:pPr>
              <a:lnSpc>
                <a:spcPct val="200000"/>
              </a:lnSpc>
            </a:pPr>
            <a:r>
              <a:rPr lang="en-IN" sz="2400" dirty="0" smtClean="0">
                <a:latin typeface="Arial" panose="020B0604020202020204" pitchFamily="34" charset="0"/>
                <a:cs typeface="Arial" panose="020B0604020202020204" pitchFamily="34" charset="0"/>
              </a:rPr>
              <a:t>MUL </a:t>
            </a:r>
            <a:r>
              <a:rPr lang="en-IN" sz="2400" dirty="0">
                <a:latin typeface="Arial" panose="020B0604020202020204" pitchFamily="34" charset="0"/>
                <a:cs typeface="Arial" panose="020B0604020202020204" pitchFamily="34" charset="0"/>
              </a:rPr>
              <a:t>X(R5), R4; Index addressing mode</a:t>
            </a:r>
          </a:p>
          <a:p>
            <a:pPr>
              <a:lnSpc>
                <a:spcPct val="200000"/>
              </a:lnSpc>
            </a:pPr>
            <a:r>
              <a:rPr lang="en-IN" sz="2400" dirty="0" smtClean="0">
                <a:latin typeface="Arial" panose="020B0604020202020204" pitchFamily="34" charset="0"/>
                <a:cs typeface="Arial" panose="020B0604020202020204" pitchFamily="34" charset="0"/>
              </a:rPr>
              <a:t>MUL </a:t>
            </a:r>
            <a:r>
              <a:rPr lang="en-IN" sz="2400" dirty="0">
                <a:latin typeface="Arial" panose="020B0604020202020204" pitchFamily="34" charset="0"/>
                <a:cs typeface="Arial" panose="020B0604020202020204" pitchFamily="34" charset="0"/>
              </a:rPr>
              <a:t>(R1, R3), R8; Multi index addressing mode</a:t>
            </a:r>
          </a:p>
          <a:p>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1118997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51520" y="188640"/>
            <a:ext cx="8712968" cy="4893647"/>
          </a:xfrm>
          <a:prstGeom prst="rect">
            <a:avLst/>
          </a:prstGeom>
          <a:noFill/>
        </p:spPr>
        <p:txBody>
          <a:bodyPr wrap="square" rtlCol="0">
            <a:spAutoFit/>
          </a:bodyPr>
          <a:lstStyle/>
          <a:p>
            <a:r>
              <a:rPr lang="en-IN" sz="2400" b="1" dirty="0" smtClean="0">
                <a:solidFill>
                  <a:srgbClr val="FF0000"/>
                </a:solidFill>
                <a:latin typeface="Arial" panose="020B0604020202020204" pitchFamily="34" charset="0"/>
                <a:cs typeface="Arial" panose="020B0604020202020204" pitchFamily="34" charset="0"/>
              </a:rPr>
              <a:t>Division:</a:t>
            </a:r>
            <a:endParaRPr lang="en-IN" sz="2400" b="1" dirty="0">
              <a:solidFill>
                <a:srgbClr val="FF0000"/>
              </a:solidFill>
              <a:latin typeface="Arial" panose="020B0604020202020204" pitchFamily="34" charset="0"/>
              <a:cs typeface="Arial" panose="020B0604020202020204" pitchFamily="34" charset="0"/>
            </a:endParaRPr>
          </a:p>
          <a:p>
            <a:endParaRPr lang="en-IN" sz="2400" dirty="0">
              <a:latin typeface="Arial" panose="020B0604020202020204" pitchFamily="34" charset="0"/>
              <a:cs typeface="Arial" panose="020B0604020202020204" pitchFamily="34" charset="0"/>
            </a:endParaRPr>
          </a:p>
          <a:p>
            <a:pPr>
              <a:lnSpc>
                <a:spcPct val="200000"/>
              </a:lnSpc>
            </a:pPr>
            <a:r>
              <a:rPr lang="en-IN" sz="2400" dirty="0" smtClean="0">
                <a:latin typeface="Arial" panose="020B0604020202020204" pitchFamily="34" charset="0"/>
                <a:cs typeface="Arial" panose="020B0604020202020204" pitchFamily="34" charset="0"/>
              </a:rPr>
              <a:t>DIV </a:t>
            </a:r>
            <a:r>
              <a:rPr lang="en-IN" sz="2400" dirty="0">
                <a:latin typeface="Arial" panose="020B0604020202020204" pitchFamily="34" charset="0"/>
                <a:cs typeface="Arial" panose="020B0604020202020204" pitchFamily="34" charset="0"/>
              </a:rPr>
              <a:t>R1, R2; Register addressing mode</a:t>
            </a:r>
          </a:p>
          <a:p>
            <a:pPr>
              <a:lnSpc>
                <a:spcPct val="200000"/>
              </a:lnSpc>
            </a:pPr>
            <a:r>
              <a:rPr lang="en-IN" sz="2400" dirty="0" smtClean="0">
                <a:latin typeface="Arial" panose="020B0604020202020204" pitchFamily="34" charset="0"/>
                <a:cs typeface="Arial" panose="020B0604020202020204" pitchFamily="34" charset="0"/>
              </a:rPr>
              <a:t>DIV </a:t>
            </a:r>
            <a:r>
              <a:rPr lang="en-IN" sz="2400" dirty="0">
                <a:latin typeface="Arial" panose="020B0604020202020204" pitchFamily="34" charset="0"/>
                <a:cs typeface="Arial" panose="020B0604020202020204" pitchFamily="34" charset="0"/>
              </a:rPr>
              <a:t>#6, R3; Immediate addressing mode</a:t>
            </a:r>
          </a:p>
          <a:p>
            <a:pPr>
              <a:lnSpc>
                <a:spcPct val="200000"/>
              </a:lnSpc>
            </a:pPr>
            <a:r>
              <a:rPr lang="en-IN" sz="2400" dirty="0" smtClean="0">
                <a:latin typeface="Arial" panose="020B0604020202020204" pitchFamily="34" charset="0"/>
                <a:cs typeface="Arial" panose="020B0604020202020204" pitchFamily="34" charset="0"/>
              </a:rPr>
              <a:t>DIV </a:t>
            </a:r>
            <a:r>
              <a:rPr lang="en-IN" sz="2400" dirty="0">
                <a:latin typeface="Arial" panose="020B0604020202020204" pitchFamily="34" charset="0"/>
                <a:cs typeface="Arial" panose="020B0604020202020204" pitchFamily="34" charset="0"/>
              </a:rPr>
              <a:t>(R4), R2 ; Register indirect addressing mode</a:t>
            </a:r>
          </a:p>
          <a:p>
            <a:pPr>
              <a:lnSpc>
                <a:spcPct val="200000"/>
              </a:lnSpc>
            </a:pPr>
            <a:r>
              <a:rPr lang="en-IN" sz="2400" dirty="0" smtClean="0">
                <a:latin typeface="Arial" panose="020B0604020202020204" pitchFamily="34" charset="0"/>
                <a:cs typeface="Arial" panose="020B0604020202020204" pitchFamily="34" charset="0"/>
              </a:rPr>
              <a:t>DIV </a:t>
            </a:r>
            <a:r>
              <a:rPr lang="en-IN" sz="2400" dirty="0">
                <a:latin typeface="Arial" panose="020B0604020202020204" pitchFamily="34" charset="0"/>
                <a:cs typeface="Arial" panose="020B0604020202020204" pitchFamily="34" charset="0"/>
              </a:rPr>
              <a:t>X(R5), R4; Index addressing mode</a:t>
            </a:r>
          </a:p>
          <a:p>
            <a:pPr>
              <a:lnSpc>
                <a:spcPct val="200000"/>
              </a:lnSpc>
            </a:pPr>
            <a:r>
              <a:rPr lang="en-IN" sz="2400" dirty="0" smtClean="0">
                <a:latin typeface="Arial" panose="020B0604020202020204" pitchFamily="34" charset="0"/>
                <a:cs typeface="Arial" panose="020B0604020202020204" pitchFamily="34" charset="0"/>
              </a:rPr>
              <a:t>DIV </a:t>
            </a:r>
            <a:r>
              <a:rPr lang="en-IN" sz="2400" dirty="0">
                <a:latin typeface="Arial" panose="020B0604020202020204" pitchFamily="34" charset="0"/>
                <a:cs typeface="Arial" panose="020B0604020202020204" pitchFamily="34" charset="0"/>
              </a:rPr>
              <a:t>(R1, R3), R8; Multi index addressing mode</a:t>
            </a:r>
          </a:p>
          <a:p>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6808471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9512" y="188640"/>
            <a:ext cx="8712968" cy="5262979"/>
          </a:xfrm>
          <a:prstGeom prst="rect">
            <a:avLst/>
          </a:prstGeom>
          <a:noFill/>
        </p:spPr>
        <p:txBody>
          <a:bodyPr wrap="square" rtlCol="0">
            <a:spAutoFit/>
          </a:bodyPr>
          <a:lstStyle/>
          <a:p>
            <a:r>
              <a:rPr lang="en-IN" sz="2400" dirty="0" smtClean="0">
                <a:latin typeface="Arial" panose="020B0604020202020204" pitchFamily="34" charset="0"/>
                <a:cs typeface="Arial" panose="020B0604020202020204" pitchFamily="34" charset="0"/>
              </a:rPr>
              <a:t>Logical and Bit manipulation instructions:</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NOT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   1’s Complement </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NEGATE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  2’s complement</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AND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source ;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AND source</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OR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source ;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OR source</a:t>
            </a:r>
          </a:p>
          <a:p>
            <a:endParaRPr lang="en-IN" sz="2400" dirty="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COMPARE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source ;  Source –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takes place and the result is not stored in memory  by the flags are affected.</a:t>
            </a:r>
          </a:p>
          <a:p>
            <a:endParaRPr lang="en-IN" sz="2400" dirty="0">
              <a:latin typeface="Arial" panose="020B0604020202020204" pitchFamily="34" charset="0"/>
              <a:cs typeface="Arial" panose="020B0604020202020204" pitchFamily="34" charset="0"/>
            </a:endParaRPr>
          </a:p>
          <a:p>
            <a:r>
              <a:rPr lang="en-IN" sz="2400" dirty="0" err="1" smtClean="0">
                <a:latin typeface="Arial" panose="020B0604020202020204" pitchFamily="34" charset="0"/>
                <a:cs typeface="Arial" panose="020B0604020202020204" pitchFamily="34" charset="0"/>
              </a:rPr>
              <a:t>LshiftL</a:t>
            </a:r>
            <a:r>
              <a:rPr lang="en-IN" sz="2400" dirty="0" smtClean="0">
                <a:latin typeface="Arial" panose="020B0604020202020204" pitchFamily="34" charset="0"/>
                <a:cs typeface="Arial" panose="020B0604020202020204" pitchFamily="34" charset="0"/>
              </a:rPr>
              <a:t> count,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  Logical shift left.</a:t>
            </a:r>
            <a:endParaRPr lang="en-IN" sz="2400" dirty="0">
              <a:latin typeface="Arial" panose="020B0604020202020204" pitchFamily="34" charset="0"/>
              <a:cs typeface="Arial" panose="020B0604020202020204" pitchFamily="34" charset="0"/>
            </a:endParaRPr>
          </a:p>
        </p:txBody>
      </p:sp>
      <p:grpSp>
        <p:nvGrpSpPr>
          <p:cNvPr id="8" name="Group 7"/>
          <p:cNvGrpSpPr/>
          <p:nvPr/>
        </p:nvGrpSpPr>
        <p:grpSpPr>
          <a:xfrm>
            <a:off x="683568" y="5733256"/>
            <a:ext cx="5472608" cy="576064"/>
            <a:chOff x="683568" y="5733256"/>
            <a:chExt cx="5472608" cy="576064"/>
          </a:xfrm>
        </p:grpSpPr>
        <p:sp>
          <p:nvSpPr>
            <p:cNvPr id="3" name="Rectangle 2"/>
            <p:cNvSpPr/>
            <p:nvPr/>
          </p:nvSpPr>
          <p:spPr>
            <a:xfrm>
              <a:off x="2267744" y="5733256"/>
              <a:ext cx="2880320"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smtClean="0">
                  <a:solidFill>
                    <a:srgbClr val="FF0000"/>
                  </a:solidFill>
                </a:rPr>
                <a:t>Register</a:t>
              </a:r>
              <a:endParaRPr lang="en-IN" sz="2400" b="1" dirty="0">
                <a:solidFill>
                  <a:srgbClr val="FF0000"/>
                </a:solidFill>
              </a:endParaRPr>
            </a:p>
          </p:txBody>
        </p:sp>
        <p:sp>
          <p:nvSpPr>
            <p:cNvPr id="4" name="Rectangle 3"/>
            <p:cNvSpPr/>
            <p:nvPr/>
          </p:nvSpPr>
          <p:spPr>
            <a:xfrm>
              <a:off x="1259632" y="5733256"/>
              <a:ext cx="576064"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b="1" dirty="0" smtClean="0">
                  <a:solidFill>
                    <a:schemeClr val="tx1"/>
                  </a:solidFill>
                </a:rPr>
                <a:t>C</a:t>
              </a:r>
              <a:endParaRPr lang="en-IN" sz="2800" b="1" dirty="0">
                <a:solidFill>
                  <a:schemeClr val="tx1"/>
                </a:solidFill>
              </a:endParaRPr>
            </a:p>
          </p:txBody>
        </p:sp>
        <p:cxnSp>
          <p:nvCxnSpPr>
            <p:cNvPr id="6" name="Straight Arrow Connector 5"/>
            <p:cNvCxnSpPr/>
            <p:nvPr/>
          </p:nvCxnSpPr>
          <p:spPr>
            <a:xfrm flipH="1" flipV="1">
              <a:off x="5148064" y="6005552"/>
              <a:ext cx="1008112" cy="157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flipV="1">
              <a:off x="683568" y="6021288"/>
              <a:ext cx="576064" cy="157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flipV="1">
              <a:off x="1763688" y="6005552"/>
              <a:ext cx="576064" cy="157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4573924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88640"/>
            <a:ext cx="8964488" cy="6370975"/>
          </a:xfrm>
          <a:prstGeom prst="rect">
            <a:avLst/>
          </a:prstGeom>
          <a:noFill/>
        </p:spPr>
        <p:txBody>
          <a:bodyPr wrap="square" rtlCol="0">
            <a:spAutoFit/>
          </a:bodyPr>
          <a:lstStyle/>
          <a:p>
            <a:r>
              <a:rPr lang="en-IN" sz="2400" dirty="0" err="1" smtClean="0">
                <a:latin typeface="Arial" panose="020B0604020202020204" pitchFamily="34" charset="0"/>
                <a:cs typeface="Arial" panose="020B0604020202020204" pitchFamily="34" charset="0"/>
              </a:rPr>
              <a:t>LshiftR</a:t>
            </a:r>
            <a:r>
              <a:rPr lang="en-IN" sz="2400" dirty="0" smtClean="0">
                <a:latin typeface="Arial" panose="020B0604020202020204" pitchFamily="34" charset="0"/>
                <a:cs typeface="Arial" panose="020B0604020202020204" pitchFamily="34" charset="0"/>
              </a:rPr>
              <a:t> count,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 Logical shift Right.      </a:t>
            </a:r>
            <a:r>
              <a:rPr lang="en-IN" sz="2400" dirty="0" err="1" smtClean="0">
                <a:latin typeface="Arial" panose="020B0604020202020204" pitchFamily="34" charset="0"/>
                <a:cs typeface="Arial" panose="020B0604020202020204" pitchFamily="34" charset="0"/>
              </a:rPr>
              <a:t>LShiftR</a:t>
            </a:r>
            <a:r>
              <a:rPr lang="en-IN" sz="2400" dirty="0" smtClean="0">
                <a:latin typeface="Arial" panose="020B0604020202020204" pitchFamily="34" charset="0"/>
                <a:cs typeface="Arial" panose="020B0604020202020204" pitchFamily="34" charset="0"/>
              </a:rPr>
              <a:t> #2, R0</a:t>
            </a:r>
          </a:p>
          <a:p>
            <a:endParaRPr lang="en-IN" sz="2400" dirty="0" smtClean="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r>
              <a:rPr lang="en-IN" sz="2400" dirty="0" err="1" smtClean="0">
                <a:latin typeface="Arial" panose="020B0604020202020204" pitchFamily="34" charset="0"/>
                <a:cs typeface="Arial" panose="020B0604020202020204" pitchFamily="34" charset="0"/>
              </a:rPr>
              <a:t>AShiftR</a:t>
            </a:r>
            <a:r>
              <a:rPr lang="en-IN" sz="2400" dirty="0" smtClean="0">
                <a:latin typeface="Arial" panose="020B0604020202020204" pitchFamily="34" charset="0"/>
                <a:cs typeface="Arial" panose="020B0604020202020204" pitchFamily="34" charset="0"/>
              </a:rPr>
              <a:t> count,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Arithmetic Shift Right.    </a:t>
            </a:r>
            <a:r>
              <a:rPr lang="en-IN" sz="2400" dirty="0" err="1" smtClean="0">
                <a:latin typeface="Arial" panose="020B0604020202020204" pitchFamily="34" charset="0"/>
                <a:cs typeface="Arial" panose="020B0604020202020204" pitchFamily="34" charset="0"/>
              </a:rPr>
              <a:t>AShiftR</a:t>
            </a:r>
            <a:r>
              <a:rPr lang="en-IN" sz="2400" dirty="0" smtClean="0">
                <a:latin typeface="Arial" panose="020B0604020202020204" pitchFamily="34" charset="0"/>
                <a:cs typeface="Arial" panose="020B0604020202020204" pitchFamily="34" charset="0"/>
              </a:rPr>
              <a:t>  #3, R4</a:t>
            </a:r>
          </a:p>
          <a:p>
            <a:endParaRPr lang="en-IN" sz="2400" dirty="0" smtClean="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r>
              <a:rPr lang="en-IN" sz="2400" dirty="0" err="1" smtClean="0">
                <a:latin typeface="Arial" panose="020B0604020202020204" pitchFamily="34" charset="0"/>
                <a:cs typeface="Arial" panose="020B0604020202020204" pitchFamily="34" charset="0"/>
              </a:rPr>
              <a:t>RotateL</a:t>
            </a:r>
            <a:r>
              <a:rPr lang="en-IN" sz="2400" dirty="0" smtClean="0">
                <a:latin typeface="Arial" panose="020B0604020202020204" pitchFamily="34" charset="0"/>
                <a:cs typeface="Arial" panose="020B0604020202020204" pitchFamily="34" charset="0"/>
              </a:rPr>
              <a:t> Count,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 Rotate destination without carry</a:t>
            </a:r>
          </a:p>
          <a:p>
            <a:endParaRPr lang="en-IN" sz="2400" dirty="0" smtClean="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							Rotate #2, R0</a:t>
            </a:r>
          </a:p>
          <a:p>
            <a:endParaRPr lang="en-IN" sz="2400" dirty="0" smtClean="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r>
              <a:rPr lang="en-IN" sz="2400" dirty="0" err="1" smtClean="0">
                <a:latin typeface="Arial" panose="020B0604020202020204" pitchFamily="34" charset="0"/>
                <a:cs typeface="Arial" panose="020B0604020202020204" pitchFamily="34" charset="0"/>
              </a:rPr>
              <a:t>RotateLC</a:t>
            </a:r>
            <a:r>
              <a:rPr lang="en-IN" sz="2400" dirty="0" smtClean="0">
                <a:latin typeface="Arial" panose="020B0604020202020204" pitchFamily="34" charset="0"/>
                <a:cs typeface="Arial" panose="020B0604020202020204" pitchFamily="34" charset="0"/>
              </a:rPr>
              <a:t> count,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Rotate destination through carry</a:t>
            </a:r>
          </a:p>
          <a:p>
            <a:endParaRPr lang="en-IN" sz="2400" dirty="0" smtClean="0">
              <a:latin typeface="Arial" panose="020B0604020202020204" pitchFamily="34" charset="0"/>
              <a:cs typeface="Arial" panose="020B0604020202020204" pitchFamily="34" charset="0"/>
            </a:endParaRPr>
          </a:p>
          <a:p>
            <a:r>
              <a:rPr lang="en-IN" sz="2400" dirty="0" smtClean="0">
                <a:latin typeface="Arial" panose="020B0604020202020204" pitchFamily="34" charset="0"/>
                <a:cs typeface="Arial" panose="020B0604020202020204" pitchFamily="34" charset="0"/>
              </a:rPr>
              <a:t>						            </a:t>
            </a:r>
            <a:r>
              <a:rPr lang="en-IN" sz="2400" dirty="0" err="1" smtClean="0">
                <a:latin typeface="Arial" panose="020B0604020202020204" pitchFamily="34" charset="0"/>
                <a:cs typeface="Arial" panose="020B0604020202020204" pitchFamily="34" charset="0"/>
              </a:rPr>
              <a:t>RotateLC</a:t>
            </a:r>
            <a:r>
              <a:rPr lang="en-IN" sz="2400" dirty="0" smtClean="0">
                <a:latin typeface="Arial" panose="020B0604020202020204" pitchFamily="34" charset="0"/>
                <a:cs typeface="Arial" panose="020B0604020202020204" pitchFamily="34" charset="0"/>
              </a:rPr>
              <a:t> #3, R1</a:t>
            </a:r>
            <a:endParaRPr lang="en-IN" sz="2400" dirty="0">
              <a:latin typeface="Arial" panose="020B0604020202020204" pitchFamily="34" charset="0"/>
              <a:cs typeface="Arial" panose="020B0604020202020204" pitchFamily="34" charset="0"/>
            </a:endParaRPr>
          </a:p>
        </p:txBody>
      </p:sp>
      <p:sp>
        <p:nvSpPr>
          <p:cNvPr id="3" name="Rectangle 2"/>
          <p:cNvSpPr/>
          <p:nvPr/>
        </p:nvSpPr>
        <p:spPr>
          <a:xfrm>
            <a:off x="2339752" y="1124744"/>
            <a:ext cx="2880320"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smtClean="0">
                <a:solidFill>
                  <a:srgbClr val="FF0000"/>
                </a:solidFill>
              </a:rPr>
              <a:t>Register</a:t>
            </a:r>
            <a:endParaRPr lang="en-IN" sz="2400" b="1" dirty="0">
              <a:solidFill>
                <a:srgbClr val="FF0000"/>
              </a:solidFill>
            </a:endParaRPr>
          </a:p>
        </p:txBody>
      </p:sp>
      <p:sp>
        <p:nvSpPr>
          <p:cNvPr id="4" name="Rectangle 3"/>
          <p:cNvSpPr/>
          <p:nvPr/>
        </p:nvSpPr>
        <p:spPr>
          <a:xfrm>
            <a:off x="5580112" y="1124744"/>
            <a:ext cx="576064"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b="1" dirty="0" smtClean="0">
                <a:solidFill>
                  <a:schemeClr val="tx1"/>
                </a:solidFill>
              </a:rPr>
              <a:t>C</a:t>
            </a:r>
            <a:endParaRPr lang="en-IN" sz="2800" b="1" dirty="0">
              <a:solidFill>
                <a:schemeClr val="tx1"/>
              </a:solidFill>
            </a:endParaRPr>
          </a:p>
        </p:txBody>
      </p:sp>
      <p:cxnSp>
        <p:nvCxnSpPr>
          <p:cNvPr id="5" name="Straight Arrow Connector 4"/>
          <p:cNvCxnSpPr/>
          <p:nvPr/>
        </p:nvCxnSpPr>
        <p:spPr>
          <a:xfrm>
            <a:off x="1835696" y="1412776"/>
            <a:ext cx="50405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a:off x="5148064" y="1412776"/>
            <a:ext cx="43204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6156176" y="1412776"/>
            <a:ext cx="43204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2267744" y="2780928"/>
            <a:ext cx="2880320"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smtClean="0">
                <a:solidFill>
                  <a:srgbClr val="FF0000"/>
                </a:solidFill>
              </a:rPr>
              <a:t>Register</a:t>
            </a:r>
            <a:endParaRPr lang="en-IN" sz="2400" b="1" dirty="0">
              <a:solidFill>
                <a:srgbClr val="FF0000"/>
              </a:solidFill>
            </a:endParaRPr>
          </a:p>
        </p:txBody>
      </p:sp>
      <p:sp>
        <p:nvSpPr>
          <p:cNvPr id="15" name="Rectangle 14"/>
          <p:cNvSpPr/>
          <p:nvPr/>
        </p:nvSpPr>
        <p:spPr>
          <a:xfrm>
            <a:off x="5508104" y="2780928"/>
            <a:ext cx="576064"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b="1" dirty="0" smtClean="0">
                <a:solidFill>
                  <a:schemeClr val="tx1"/>
                </a:solidFill>
              </a:rPr>
              <a:t>C</a:t>
            </a:r>
            <a:endParaRPr lang="en-IN" sz="2800" b="1" dirty="0">
              <a:solidFill>
                <a:schemeClr val="tx1"/>
              </a:solidFill>
            </a:endParaRPr>
          </a:p>
        </p:txBody>
      </p:sp>
      <p:cxnSp>
        <p:nvCxnSpPr>
          <p:cNvPr id="16" name="Straight Arrow Connector 15"/>
          <p:cNvCxnSpPr/>
          <p:nvPr/>
        </p:nvCxnSpPr>
        <p:spPr>
          <a:xfrm>
            <a:off x="1979712" y="3068960"/>
            <a:ext cx="28803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5076056" y="3068960"/>
            <a:ext cx="43204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6084168" y="3068960"/>
            <a:ext cx="43204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V="1">
            <a:off x="1979712" y="2636912"/>
            <a:ext cx="0" cy="43204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1979712" y="2636912"/>
            <a:ext cx="432048"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2411760" y="2636912"/>
            <a:ext cx="0" cy="14401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a:off x="2915816" y="4365104"/>
            <a:ext cx="2880320"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smtClean="0">
                <a:solidFill>
                  <a:srgbClr val="FF0000"/>
                </a:solidFill>
              </a:rPr>
              <a:t>Register</a:t>
            </a:r>
            <a:endParaRPr lang="en-IN" sz="2400" b="1" dirty="0">
              <a:solidFill>
                <a:srgbClr val="FF0000"/>
              </a:solidFill>
            </a:endParaRPr>
          </a:p>
        </p:txBody>
      </p:sp>
      <p:sp>
        <p:nvSpPr>
          <p:cNvPr id="30" name="Rectangle 29"/>
          <p:cNvSpPr/>
          <p:nvPr/>
        </p:nvSpPr>
        <p:spPr>
          <a:xfrm>
            <a:off x="1890288" y="4365104"/>
            <a:ext cx="576064"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b="1" dirty="0" smtClean="0">
                <a:solidFill>
                  <a:schemeClr val="tx1"/>
                </a:solidFill>
              </a:rPr>
              <a:t>C</a:t>
            </a:r>
            <a:endParaRPr lang="en-IN" sz="2800" b="1" dirty="0">
              <a:solidFill>
                <a:schemeClr val="tx1"/>
              </a:solidFill>
            </a:endParaRPr>
          </a:p>
        </p:txBody>
      </p:sp>
      <p:cxnSp>
        <p:nvCxnSpPr>
          <p:cNvPr id="31" name="Straight Arrow Connector 30"/>
          <p:cNvCxnSpPr/>
          <p:nvPr/>
        </p:nvCxnSpPr>
        <p:spPr>
          <a:xfrm flipH="1" flipV="1">
            <a:off x="5796136" y="4637400"/>
            <a:ext cx="1008112" cy="157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H="1" flipV="1">
            <a:off x="1314224" y="4653136"/>
            <a:ext cx="576064" cy="157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29" idx="1"/>
          </p:cNvCxnSpPr>
          <p:nvPr/>
        </p:nvCxnSpPr>
        <p:spPr>
          <a:xfrm flipH="1" flipV="1">
            <a:off x="2411760" y="4637400"/>
            <a:ext cx="504056" cy="157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flipV="1">
            <a:off x="6228184" y="4149080"/>
            <a:ext cx="0" cy="5040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a:off x="2771800" y="4149080"/>
            <a:ext cx="345638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2771800" y="4149080"/>
            <a:ext cx="0" cy="5040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6228184" y="4149080"/>
            <a:ext cx="0" cy="504056"/>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42" name="Rectangle 41"/>
          <p:cNvSpPr/>
          <p:nvPr/>
        </p:nvSpPr>
        <p:spPr>
          <a:xfrm>
            <a:off x="3068216" y="6093296"/>
            <a:ext cx="2880320"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smtClean="0">
                <a:solidFill>
                  <a:srgbClr val="FF0000"/>
                </a:solidFill>
              </a:rPr>
              <a:t>Register</a:t>
            </a:r>
            <a:endParaRPr lang="en-IN" sz="2400" b="1" dirty="0">
              <a:solidFill>
                <a:srgbClr val="FF0000"/>
              </a:solidFill>
            </a:endParaRPr>
          </a:p>
        </p:txBody>
      </p:sp>
      <p:sp>
        <p:nvSpPr>
          <p:cNvPr id="43" name="Rectangle 42"/>
          <p:cNvSpPr/>
          <p:nvPr/>
        </p:nvSpPr>
        <p:spPr>
          <a:xfrm>
            <a:off x="2042688" y="6093296"/>
            <a:ext cx="576064"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b="1" dirty="0" smtClean="0">
                <a:solidFill>
                  <a:schemeClr val="tx1"/>
                </a:solidFill>
              </a:rPr>
              <a:t>C</a:t>
            </a:r>
            <a:endParaRPr lang="en-IN" sz="2800" b="1" dirty="0">
              <a:solidFill>
                <a:schemeClr val="tx1"/>
              </a:solidFill>
            </a:endParaRPr>
          </a:p>
        </p:txBody>
      </p:sp>
      <p:cxnSp>
        <p:nvCxnSpPr>
          <p:cNvPr id="44" name="Straight Arrow Connector 43"/>
          <p:cNvCxnSpPr/>
          <p:nvPr/>
        </p:nvCxnSpPr>
        <p:spPr>
          <a:xfrm flipH="1">
            <a:off x="5940152" y="6381328"/>
            <a:ext cx="72008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H="1" flipV="1">
            <a:off x="1808400" y="6381328"/>
            <a:ext cx="206992" cy="157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42" idx="1"/>
          </p:cNvCxnSpPr>
          <p:nvPr/>
        </p:nvCxnSpPr>
        <p:spPr>
          <a:xfrm flipH="1" flipV="1">
            <a:off x="2564160" y="6365592"/>
            <a:ext cx="504056" cy="157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51" name="Group 50"/>
          <p:cNvGrpSpPr/>
          <p:nvPr/>
        </p:nvGrpSpPr>
        <p:grpSpPr>
          <a:xfrm>
            <a:off x="1835696" y="5877272"/>
            <a:ext cx="4544888" cy="504056"/>
            <a:chOff x="2924200" y="5877272"/>
            <a:chExt cx="3456384" cy="504056"/>
          </a:xfrm>
        </p:grpSpPr>
        <p:cxnSp>
          <p:nvCxnSpPr>
            <p:cNvPr id="47" name="Straight Connector 46"/>
            <p:cNvCxnSpPr/>
            <p:nvPr/>
          </p:nvCxnSpPr>
          <p:spPr>
            <a:xfrm flipV="1">
              <a:off x="6380584" y="5877272"/>
              <a:ext cx="0" cy="5040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a:off x="2924200" y="5877272"/>
              <a:ext cx="345638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flipV="1">
              <a:off x="2924200" y="5877272"/>
              <a:ext cx="0" cy="5040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6380584" y="5877272"/>
              <a:ext cx="0" cy="504056"/>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691562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normAutofit fontScale="90000"/>
          </a:bodyPr>
          <a:lstStyle/>
          <a:p>
            <a:pPr eaLnBrk="1" hangingPunct="1"/>
            <a:r>
              <a:rPr lang="en-US" altLang="zh-CN" smtClean="0">
                <a:ea typeface="SimSun" pitchFamily="2" charset="-122"/>
              </a:rPr>
              <a:t>Memory Location, Addresses, and Operation</a:t>
            </a:r>
            <a:endParaRPr lang="zh-CN" altLang="en-US" smtClean="0">
              <a:ea typeface="SimSun" pitchFamily="2" charset="-122"/>
            </a:endParaRPr>
          </a:p>
        </p:txBody>
      </p:sp>
      <p:sp>
        <p:nvSpPr>
          <p:cNvPr id="22531" name="Rectangle 3"/>
          <p:cNvSpPr>
            <a:spLocks noGrp="1" noChangeArrowheads="1"/>
          </p:cNvSpPr>
          <p:nvPr>
            <p:ph type="body" idx="1"/>
          </p:nvPr>
        </p:nvSpPr>
        <p:spPr/>
        <p:txBody>
          <a:bodyPr>
            <a:normAutofit lnSpcReduction="10000"/>
          </a:bodyPr>
          <a:lstStyle/>
          <a:p>
            <a:pPr eaLnBrk="1" hangingPunct="1"/>
            <a:r>
              <a:rPr lang="en-US" altLang="zh-CN" smtClean="0">
                <a:ea typeface="SimSun" pitchFamily="2" charset="-122"/>
              </a:rPr>
              <a:t>It is impractical to assign distinct addresses to individual bit locations in the memory.</a:t>
            </a:r>
          </a:p>
          <a:p>
            <a:pPr eaLnBrk="1" hangingPunct="1"/>
            <a:r>
              <a:rPr lang="en-US" altLang="zh-CN" smtClean="0">
                <a:ea typeface="SimSun" pitchFamily="2" charset="-122"/>
              </a:rPr>
              <a:t>The most practical assignment is to have successive addresses refer to successive byte locations in the memory – byte-addressable memory.</a:t>
            </a:r>
          </a:p>
          <a:p>
            <a:pPr eaLnBrk="1" hangingPunct="1"/>
            <a:r>
              <a:rPr lang="en-US" altLang="zh-CN" smtClean="0">
                <a:ea typeface="SimSun" pitchFamily="2" charset="-122"/>
              </a:rPr>
              <a:t>Byte locations have addresses 0, 1, 2, … If word length is 32 bits, they successive words are located at addresses 0, 4, 8,…</a:t>
            </a:r>
          </a:p>
        </p:txBody>
      </p:sp>
    </p:spTree>
    <p:extLst>
      <p:ext uri="{BB962C8B-B14F-4D97-AF65-F5344CB8AC3E}">
        <p14:creationId xmlns:p14="http://schemas.microsoft.com/office/powerpoint/2010/main" val="402540614"/>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240" y="188640"/>
            <a:ext cx="8964488" cy="1938992"/>
          </a:xfrm>
          <a:prstGeom prst="rect">
            <a:avLst/>
          </a:prstGeom>
          <a:noFill/>
        </p:spPr>
        <p:txBody>
          <a:bodyPr wrap="square" rtlCol="0">
            <a:spAutoFit/>
          </a:bodyPr>
          <a:lstStyle/>
          <a:p>
            <a:r>
              <a:rPr lang="en-IN" sz="2400" dirty="0" err="1" smtClean="0">
                <a:latin typeface="Arial" panose="020B0604020202020204" pitchFamily="34" charset="0"/>
                <a:cs typeface="Arial" panose="020B0604020202020204" pitchFamily="34" charset="0"/>
              </a:rPr>
              <a:t>RotateR</a:t>
            </a:r>
            <a:r>
              <a:rPr lang="en-IN" sz="2400" dirty="0" smtClean="0">
                <a:latin typeface="Arial" panose="020B0604020202020204" pitchFamily="34" charset="0"/>
                <a:cs typeface="Arial" panose="020B0604020202020204" pitchFamily="34" charset="0"/>
              </a:rPr>
              <a:t>  count,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Rotate right without carry ; </a:t>
            </a:r>
            <a:r>
              <a:rPr lang="en-IN" sz="2400" dirty="0" err="1" smtClean="0">
                <a:latin typeface="Arial" panose="020B0604020202020204" pitchFamily="34" charset="0"/>
                <a:cs typeface="Arial" panose="020B0604020202020204" pitchFamily="34" charset="0"/>
              </a:rPr>
              <a:t>RotateR</a:t>
            </a:r>
            <a:r>
              <a:rPr lang="en-IN" sz="2400" dirty="0" smtClean="0">
                <a:latin typeface="Arial" panose="020B0604020202020204" pitchFamily="34" charset="0"/>
                <a:cs typeface="Arial" panose="020B0604020202020204" pitchFamily="34" charset="0"/>
              </a:rPr>
              <a:t> #2, R2</a:t>
            </a:r>
          </a:p>
          <a:p>
            <a:endParaRPr lang="en-IN" sz="2400" dirty="0" smtClean="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endParaRPr lang="en-IN" sz="2400" dirty="0" smtClean="0">
              <a:latin typeface="Arial" panose="020B0604020202020204" pitchFamily="34" charset="0"/>
              <a:cs typeface="Arial" panose="020B0604020202020204" pitchFamily="34" charset="0"/>
            </a:endParaRPr>
          </a:p>
          <a:p>
            <a:r>
              <a:rPr lang="en-IN" sz="2400" dirty="0" err="1" smtClean="0">
                <a:latin typeface="Arial" panose="020B0604020202020204" pitchFamily="34" charset="0"/>
                <a:cs typeface="Arial" panose="020B0604020202020204" pitchFamily="34" charset="0"/>
              </a:rPr>
              <a:t>RotateRC</a:t>
            </a:r>
            <a:r>
              <a:rPr lang="en-IN" sz="2400" dirty="0" smtClean="0">
                <a:latin typeface="Arial" panose="020B0604020202020204" pitchFamily="34" charset="0"/>
                <a:cs typeface="Arial" panose="020B0604020202020204" pitchFamily="34" charset="0"/>
              </a:rPr>
              <a:t> count, </a:t>
            </a:r>
            <a:r>
              <a:rPr lang="en-IN" sz="2400" dirty="0" err="1" smtClean="0">
                <a:latin typeface="Arial" panose="020B0604020202020204" pitchFamily="34" charset="0"/>
                <a:cs typeface="Arial" panose="020B0604020202020204" pitchFamily="34" charset="0"/>
              </a:rPr>
              <a:t>dest</a:t>
            </a:r>
            <a:r>
              <a:rPr lang="en-IN" sz="2400" dirty="0" smtClean="0">
                <a:latin typeface="Arial" panose="020B0604020202020204" pitchFamily="34" charset="0"/>
                <a:cs typeface="Arial" panose="020B0604020202020204" pitchFamily="34" charset="0"/>
              </a:rPr>
              <a:t>; Rotate right with carry;  </a:t>
            </a:r>
            <a:r>
              <a:rPr lang="en-IN" sz="2400" dirty="0" err="1" smtClean="0">
                <a:latin typeface="Arial" panose="020B0604020202020204" pitchFamily="34" charset="0"/>
                <a:cs typeface="Arial" panose="020B0604020202020204" pitchFamily="34" charset="0"/>
              </a:rPr>
              <a:t>RorateRC</a:t>
            </a:r>
            <a:r>
              <a:rPr lang="en-IN" sz="2400" dirty="0" smtClean="0">
                <a:latin typeface="Arial" panose="020B0604020202020204" pitchFamily="34" charset="0"/>
                <a:cs typeface="Arial" panose="020B0604020202020204" pitchFamily="34" charset="0"/>
              </a:rPr>
              <a:t> #4, R5</a:t>
            </a:r>
          </a:p>
        </p:txBody>
      </p:sp>
      <p:grpSp>
        <p:nvGrpSpPr>
          <p:cNvPr id="51" name="Group 50"/>
          <p:cNvGrpSpPr/>
          <p:nvPr/>
        </p:nvGrpSpPr>
        <p:grpSpPr>
          <a:xfrm>
            <a:off x="2627784" y="692696"/>
            <a:ext cx="5130632" cy="792088"/>
            <a:chOff x="2627784" y="692696"/>
            <a:chExt cx="5130632" cy="792088"/>
          </a:xfrm>
        </p:grpSpPr>
        <p:sp>
          <p:nvSpPr>
            <p:cNvPr id="20" name="Rectangle 19"/>
            <p:cNvSpPr/>
            <p:nvPr/>
          </p:nvSpPr>
          <p:spPr>
            <a:xfrm>
              <a:off x="3220616" y="908720"/>
              <a:ext cx="2880320"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smtClean="0">
                  <a:solidFill>
                    <a:srgbClr val="FF0000"/>
                  </a:solidFill>
                </a:rPr>
                <a:t>Register</a:t>
              </a:r>
              <a:endParaRPr lang="en-IN" sz="2400" b="1" dirty="0">
                <a:solidFill>
                  <a:srgbClr val="FF0000"/>
                </a:solidFill>
              </a:endParaRPr>
            </a:p>
          </p:txBody>
        </p:sp>
        <p:sp>
          <p:nvSpPr>
            <p:cNvPr id="21" name="Rectangle 20"/>
            <p:cNvSpPr/>
            <p:nvPr/>
          </p:nvSpPr>
          <p:spPr>
            <a:xfrm>
              <a:off x="6749656" y="908720"/>
              <a:ext cx="576064"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b="1" dirty="0" smtClean="0">
                  <a:solidFill>
                    <a:schemeClr val="tx1"/>
                  </a:solidFill>
                </a:rPr>
                <a:t>C</a:t>
              </a:r>
              <a:endParaRPr lang="en-IN" sz="2800" b="1" dirty="0">
                <a:solidFill>
                  <a:schemeClr val="tx1"/>
                </a:solidFill>
              </a:endParaRPr>
            </a:p>
          </p:txBody>
        </p:sp>
        <p:cxnSp>
          <p:nvCxnSpPr>
            <p:cNvPr id="22" name="Straight Arrow Connector 21"/>
            <p:cNvCxnSpPr/>
            <p:nvPr/>
          </p:nvCxnSpPr>
          <p:spPr>
            <a:xfrm>
              <a:off x="2627784" y="1196752"/>
              <a:ext cx="57606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20" idx="3"/>
            </p:cNvCxnSpPr>
            <p:nvPr/>
          </p:nvCxnSpPr>
          <p:spPr>
            <a:xfrm>
              <a:off x="6100936" y="1196752"/>
              <a:ext cx="63130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21" idx="3"/>
            </p:cNvCxnSpPr>
            <p:nvPr/>
          </p:nvCxnSpPr>
          <p:spPr>
            <a:xfrm>
              <a:off x="7325720" y="1196752"/>
              <a:ext cx="43269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2627784" y="692696"/>
              <a:ext cx="37528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V="1">
              <a:off x="2641432" y="692696"/>
              <a:ext cx="0" cy="5040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V="1">
              <a:off x="6380584" y="692696"/>
              <a:ext cx="0" cy="504056"/>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nvGrpSpPr>
          <p:cNvPr id="52" name="Group 51"/>
          <p:cNvGrpSpPr/>
          <p:nvPr/>
        </p:nvGrpSpPr>
        <p:grpSpPr>
          <a:xfrm>
            <a:off x="2812744" y="2420888"/>
            <a:ext cx="4495560" cy="792088"/>
            <a:chOff x="2812744" y="2420888"/>
            <a:chExt cx="4495560" cy="792088"/>
          </a:xfrm>
        </p:grpSpPr>
        <p:sp>
          <p:nvSpPr>
            <p:cNvPr id="3" name="Rectangle 2"/>
            <p:cNvSpPr/>
            <p:nvPr/>
          </p:nvSpPr>
          <p:spPr>
            <a:xfrm>
              <a:off x="3068216" y="2636912"/>
              <a:ext cx="2880320" cy="576064"/>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smtClean="0">
                  <a:solidFill>
                    <a:srgbClr val="FF0000"/>
                  </a:solidFill>
                </a:rPr>
                <a:t>Register</a:t>
              </a:r>
              <a:endParaRPr lang="en-IN" sz="2400" b="1" dirty="0">
                <a:solidFill>
                  <a:srgbClr val="FF0000"/>
                </a:solidFill>
              </a:endParaRPr>
            </a:p>
          </p:txBody>
        </p:sp>
        <p:sp>
          <p:nvSpPr>
            <p:cNvPr id="4" name="Rectangle 3"/>
            <p:cNvSpPr/>
            <p:nvPr/>
          </p:nvSpPr>
          <p:spPr>
            <a:xfrm>
              <a:off x="6516216" y="2667976"/>
              <a:ext cx="576064" cy="504056"/>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b="1" dirty="0" smtClean="0">
                  <a:solidFill>
                    <a:schemeClr val="tx1"/>
                  </a:solidFill>
                </a:rPr>
                <a:t>C</a:t>
              </a:r>
              <a:endParaRPr lang="en-IN" sz="2800" b="1" dirty="0">
                <a:solidFill>
                  <a:schemeClr val="tx1"/>
                </a:solidFill>
              </a:endParaRPr>
            </a:p>
          </p:txBody>
        </p:sp>
        <p:cxnSp>
          <p:nvCxnSpPr>
            <p:cNvPr id="5" name="Straight Arrow Connector 4"/>
            <p:cNvCxnSpPr/>
            <p:nvPr/>
          </p:nvCxnSpPr>
          <p:spPr>
            <a:xfrm>
              <a:off x="5940152" y="2924944"/>
              <a:ext cx="57606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p:cNvCxnSpPr/>
            <p:nvPr/>
          </p:nvCxnSpPr>
          <p:spPr>
            <a:xfrm flipV="1">
              <a:off x="2812744" y="2924944"/>
              <a:ext cx="252352" cy="1573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2812744" y="2420888"/>
              <a:ext cx="449556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2812744" y="2420888"/>
              <a:ext cx="0" cy="5040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V="1">
              <a:off x="7308304" y="2420888"/>
              <a:ext cx="0" cy="504056"/>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092280" y="2897648"/>
              <a:ext cx="21602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17021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a:off x="107504" y="116632"/>
            <a:ext cx="8856984" cy="1800200"/>
          </a:xfrm>
        </p:spPr>
        <p:txBody>
          <a:bodyPr>
            <a:normAutofit/>
          </a:bodyPr>
          <a:lstStyle/>
          <a:p>
            <a:pPr eaLnBrk="1" hangingPunct="1"/>
            <a:r>
              <a:rPr lang="en-US" altLang="zh-CN" dirty="0" smtClean="0">
                <a:ea typeface="SimSun" pitchFamily="2" charset="-122"/>
              </a:rPr>
              <a:t>Big-Endian and Little-Endian </a:t>
            </a:r>
            <a:br>
              <a:rPr lang="en-US" altLang="zh-CN" dirty="0" smtClean="0">
                <a:ea typeface="SimSun" pitchFamily="2" charset="-122"/>
              </a:rPr>
            </a:br>
            <a:r>
              <a:rPr lang="en-US" altLang="zh-CN" dirty="0" smtClean="0">
                <a:ea typeface="SimSun" pitchFamily="2" charset="-122"/>
              </a:rPr>
              <a:t>Assignments</a:t>
            </a:r>
          </a:p>
        </p:txBody>
      </p:sp>
      <p:sp>
        <p:nvSpPr>
          <p:cNvPr id="23645" name="Text Box 95"/>
          <p:cNvSpPr txBox="1">
            <a:spLocks noChangeArrowheads="1"/>
          </p:cNvSpPr>
          <p:nvPr/>
        </p:nvSpPr>
        <p:spPr bwMode="auto">
          <a:xfrm>
            <a:off x="161069" y="2250738"/>
            <a:ext cx="8712968"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ct val="50000"/>
              </a:spcBef>
            </a:pPr>
            <a:r>
              <a:rPr lang="en-US" altLang="zh-CN" sz="2400" dirty="0">
                <a:solidFill>
                  <a:schemeClr val="tx2"/>
                </a:solidFill>
                <a:ea typeface="SimSun" pitchFamily="2" charset="-122"/>
              </a:rPr>
              <a:t>Big-Endian: lower byte addresses are used for the most significant bytes of the </a:t>
            </a:r>
            <a:r>
              <a:rPr lang="en-US" altLang="zh-CN" sz="2400" dirty="0" smtClean="0">
                <a:solidFill>
                  <a:schemeClr val="tx2"/>
                </a:solidFill>
                <a:ea typeface="SimSun" pitchFamily="2" charset="-122"/>
              </a:rPr>
              <a:t>word</a:t>
            </a:r>
          </a:p>
          <a:p>
            <a:pPr eaLnBrk="1" hangingPunct="1">
              <a:spcBef>
                <a:spcPct val="50000"/>
              </a:spcBef>
            </a:pPr>
            <a:endParaRPr lang="en-US" altLang="zh-CN" sz="2800" dirty="0">
              <a:solidFill>
                <a:schemeClr val="tx2"/>
              </a:solidFill>
              <a:ea typeface="SimSun" pitchFamily="2" charset="-122"/>
            </a:endParaRPr>
          </a:p>
          <a:p>
            <a:pPr eaLnBrk="1" hangingPunct="1">
              <a:spcBef>
                <a:spcPct val="50000"/>
              </a:spcBef>
            </a:pPr>
            <a:r>
              <a:rPr lang="en-US" altLang="zh-CN" sz="2800" dirty="0">
                <a:solidFill>
                  <a:schemeClr val="tx2"/>
                </a:solidFill>
                <a:ea typeface="SimSun" pitchFamily="2" charset="-122"/>
              </a:rPr>
              <a:t>Little-Endian: opposite ordering. lower byte addresses are used for the less significant bytes of the word</a:t>
            </a:r>
            <a:endParaRPr lang="en-US" sz="2800" dirty="0">
              <a:solidFill>
                <a:schemeClr val="tx2"/>
              </a:solidFill>
            </a:endParaRPr>
          </a:p>
        </p:txBody>
      </p:sp>
    </p:spTree>
    <p:extLst>
      <p:ext uri="{BB962C8B-B14F-4D97-AF65-F5344CB8AC3E}">
        <p14:creationId xmlns:p14="http://schemas.microsoft.com/office/powerpoint/2010/main" val="348104469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2157</TotalTime>
  <Words>3814</Words>
  <Application>Microsoft Office PowerPoint</Application>
  <PresentationFormat>On-screen Show (4:3)</PresentationFormat>
  <Paragraphs>968</Paragraphs>
  <Slides>80</Slides>
  <Notes>23</Notes>
  <HiddenSlides>3</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80</vt:i4>
      </vt:variant>
    </vt:vector>
  </HeadingPairs>
  <TitlesOfParts>
    <vt:vector size="92" baseType="lpstr">
      <vt:lpstr>SimSun</vt:lpstr>
      <vt:lpstr>Arial</vt:lpstr>
      <vt:lpstr>Arial Black</vt:lpstr>
      <vt:lpstr>Calibri</vt:lpstr>
      <vt:lpstr>Computer Modern</vt:lpstr>
      <vt:lpstr>Nimbus Roman No9 L</vt:lpstr>
      <vt:lpstr>Nimbus Sans L</vt:lpstr>
      <vt:lpstr>Symbol</vt:lpstr>
      <vt:lpstr>Times New Roman</vt:lpstr>
      <vt:lpstr>Wingdings</vt:lpstr>
      <vt:lpstr>Office Theme</vt:lpstr>
      <vt:lpstr>Visio</vt:lpstr>
      <vt:lpstr>Machine Instructions and Programs</vt:lpstr>
      <vt:lpstr>PowerPoint Presentation</vt:lpstr>
      <vt:lpstr>Objectives</vt:lpstr>
      <vt:lpstr>Memory Locations, Addresses, and Operations</vt:lpstr>
      <vt:lpstr>Memory Location, Addresses, and Operation</vt:lpstr>
      <vt:lpstr>Memory Location, Addresses, and Operation</vt:lpstr>
      <vt:lpstr>Memory Location, Addresses, and Operation</vt:lpstr>
      <vt:lpstr>Memory Location, Addresses, and Operation</vt:lpstr>
      <vt:lpstr>Big-Endian and Little-Endian  Assignments</vt:lpstr>
      <vt:lpstr>PowerPoint Presentation</vt:lpstr>
      <vt:lpstr>Memory Location, Addresses, and Operation</vt:lpstr>
      <vt:lpstr>Memory Operation</vt:lpstr>
      <vt:lpstr>Instruction and Instruction Sequencing</vt:lpstr>
      <vt:lpstr>“Must-Perform” Operations</vt:lpstr>
      <vt:lpstr>CPU Organization</vt:lpstr>
      <vt:lpstr>Register Transfer Notation</vt:lpstr>
      <vt:lpstr>Assembly Language Notation</vt:lpstr>
      <vt:lpstr>PowerPoint Presentation</vt:lpstr>
      <vt:lpstr>PowerPoint Presentation</vt:lpstr>
      <vt:lpstr>PowerPoint Presentation</vt:lpstr>
      <vt:lpstr>PowerPoint Presentation</vt:lpstr>
      <vt:lpstr>PowerPoint Presentation</vt:lpstr>
      <vt:lpstr>PowerPoint Presentation</vt:lpstr>
      <vt:lpstr>Instruction Formats</vt:lpstr>
      <vt:lpstr>Using Registers</vt:lpstr>
      <vt:lpstr>UNIT II</vt:lpstr>
      <vt:lpstr>Instruction Execution and Straight-Line Sequencing</vt:lpstr>
      <vt:lpstr>PowerPoint Presentation</vt:lpstr>
      <vt:lpstr>Branching</vt:lpstr>
      <vt:lpstr>Branching</vt:lpstr>
      <vt:lpstr>Condition Codes</vt:lpstr>
      <vt:lpstr>Conditional Branch Instructions</vt:lpstr>
      <vt:lpstr>Status Bits</vt:lpstr>
      <vt:lpstr>Addressing Modes</vt:lpstr>
      <vt:lpstr>Generating Memory Addresses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Assembly Language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Stacks and Queues</vt:lpstr>
      <vt:lpstr>Stack operations</vt:lpstr>
      <vt:lpstr>Effect of PUSH and POP operation</vt:lpstr>
      <vt:lpstr>Use of Auto decrement and Increment for PUSH and POP operation</vt:lpstr>
      <vt:lpstr>SAFE POP operation</vt:lpstr>
      <vt:lpstr>SAFE PUSH operation</vt:lpstr>
      <vt:lpstr>Queues </vt:lpstr>
      <vt:lpstr>SUBROUTINES</vt:lpstr>
      <vt:lpstr>SUBROUTINES</vt:lpstr>
      <vt:lpstr>SUBROUTINES</vt:lpstr>
      <vt:lpstr>Subroutine nesting and Processor stack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Instructions and Programs</dc:title>
  <dc:creator>bheledn</dc:creator>
  <cp:lastModifiedBy>ANALA</cp:lastModifiedBy>
  <cp:revision>102</cp:revision>
  <dcterms:created xsi:type="dcterms:W3CDTF">2013-09-15T12:12:17Z</dcterms:created>
  <dcterms:modified xsi:type="dcterms:W3CDTF">2015-08-20T17:25:05Z</dcterms:modified>
</cp:coreProperties>
</file>

<file path=docProps/thumbnail.jpeg>
</file>